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x="18288000" cy="10287000"/>
  <p:notesSz cx="6858000" cy="9144000"/>
  <p:embeddedFontLst>
    <p:embeddedFont>
      <p:font typeface="Oswald Bold" charset="1" panose="00000800000000000000"/>
      <p:regular r:id="rId59"/>
    </p:embeddedFont>
    <p:embeddedFont>
      <p:font typeface="TT Commons Pro Bold" charset="1" panose="020B0103030102020204"/>
      <p:regular r:id="rId60"/>
    </p:embeddedFont>
    <p:embeddedFont>
      <p:font typeface="Canva Sans" charset="1" panose="020B0503030501040103"/>
      <p:regular r:id="rId61"/>
    </p:embeddedFont>
    <p:embeddedFont>
      <p:font typeface="Inter Bold" charset="1" panose="020B0802030000000004"/>
      <p:regular r:id="rId62"/>
    </p:embeddedFont>
    <p:embeddedFont>
      <p:font typeface="Open Sans 1" charset="1" panose="020B0606030504020204"/>
      <p:regular r:id="rId63"/>
    </p:embeddedFont>
    <p:embeddedFont>
      <p:font typeface="Open Sans 1 Bold" charset="1" panose="020B0806030504020204"/>
      <p:regular r:id="rId64"/>
    </p:embeddedFont>
    <p:embeddedFont>
      <p:font typeface="Open Sans 2" charset="1" panose="00000000000000000000"/>
      <p:regular r:id="rId65"/>
    </p:embeddedFont>
    <p:embeddedFont>
      <p:font typeface="Canva Sans Bold" charset="1" panose="020B0803030501040103"/>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VAGJH0PBvDs.mp4" Type="http://schemas.openxmlformats.org/officeDocument/2006/relationships/video"/><Relationship Id="rId4" Target="../media/VAGJH0PBvDs.mp4" Type="http://schemas.microsoft.com/office/2007/relationships/media"/></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JH2CJIzo.mp4" Type="http://schemas.openxmlformats.org/officeDocument/2006/relationships/video"/><Relationship Id="rId4" Target="../media/VAGJH2CJIzo.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VAGJH_7Eg2k.mp4" Type="http://schemas.openxmlformats.org/officeDocument/2006/relationships/video"/><Relationship Id="rId4" Target="../media/VAGJH_7Eg2k.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150591" y="1130901"/>
            <a:ext cx="15986817" cy="8025198"/>
            <a:chOff x="0" y="0"/>
            <a:chExt cx="4575952" cy="2297075"/>
          </a:xfrm>
        </p:grpSpPr>
        <p:sp>
          <p:nvSpPr>
            <p:cNvPr name="Freeform 3" id="3"/>
            <p:cNvSpPr/>
            <p:nvPr/>
          </p:nvSpPr>
          <p:spPr>
            <a:xfrm flipH="false" flipV="false" rot="0">
              <a:off x="0" y="0"/>
              <a:ext cx="4575952" cy="2297075"/>
            </a:xfrm>
            <a:custGeom>
              <a:avLst/>
              <a:gdLst/>
              <a:ahLst/>
              <a:cxnLst/>
              <a:rect r="r" b="b" t="t" l="l"/>
              <a:pathLst>
                <a:path h="2297075" w="4575952">
                  <a:moveTo>
                    <a:pt x="0" y="0"/>
                  </a:moveTo>
                  <a:lnTo>
                    <a:pt x="4575952" y="0"/>
                  </a:lnTo>
                  <a:lnTo>
                    <a:pt x="4575952" y="2297075"/>
                  </a:lnTo>
                  <a:lnTo>
                    <a:pt x="0" y="2297075"/>
                  </a:lnTo>
                  <a:close/>
                </a:path>
              </a:pathLst>
            </a:custGeom>
            <a:solidFill>
              <a:srgbClr val="FFC700"/>
            </a:solidFill>
          </p:spPr>
        </p:sp>
      </p:grpSp>
      <p:sp>
        <p:nvSpPr>
          <p:cNvPr name="TextBox 4" id="4"/>
          <p:cNvSpPr txBox="true"/>
          <p:nvPr/>
        </p:nvSpPr>
        <p:spPr>
          <a:xfrm rot="0">
            <a:off x="1371620" y="1626070"/>
            <a:ext cx="15544759" cy="4636389"/>
          </a:xfrm>
          <a:prstGeom prst="rect">
            <a:avLst/>
          </a:prstGeom>
        </p:spPr>
        <p:txBody>
          <a:bodyPr anchor="t" rtlCol="false" tIns="0" lIns="0" bIns="0" rIns="0">
            <a:spAutoFit/>
          </a:bodyPr>
          <a:lstStyle/>
          <a:p>
            <a:pPr algn="ctr">
              <a:lnSpc>
                <a:spcPts val="12288"/>
              </a:lnSpc>
            </a:pPr>
            <a:r>
              <a:rPr lang="en-US" sz="9600">
                <a:solidFill>
                  <a:srgbClr val="14130D"/>
                </a:solidFill>
                <a:latin typeface="Oswald Bold"/>
              </a:rPr>
              <a:t>PROYECTOS DE MECÁNICA ELÉCTRICA</a:t>
            </a:r>
          </a:p>
          <a:p>
            <a:pPr algn="ctr">
              <a:lnSpc>
                <a:spcPts val="12288"/>
              </a:lnSpc>
            </a:pPr>
          </a:p>
        </p:txBody>
      </p:sp>
      <p:sp>
        <p:nvSpPr>
          <p:cNvPr name="TextBox 5" id="5"/>
          <p:cNvSpPr txBox="true"/>
          <p:nvPr/>
        </p:nvSpPr>
        <p:spPr>
          <a:xfrm rot="0">
            <a:off x="5900874" y="5546509"/>
            <a:ext cx="6486251" cy="2510790"/>
          </a:xfrm>
          <a:prstGeom prst="rect">
            <a:avLst/>
          </a:prstGeom>
        </p:spPr>
        <p:txBody>
          <a:bodyPr anchor="t" rtlCol="false" tIns="0" lIns="0" bIns="0" rIns="0">
            <a:spAutoFit/>
          </a:bodyPr>
          <a:lstStyle/>
          <a:p>
            <a:pPr algn="ctr">
              <a:lnSpc>
                <a:spcPts val="3359"/>
              </a:lnSpc>
            </a:pPr>
            <a:r>
              <a:rPr lang="en-US" sz="2400" spc="650">
                <a:solidFill>
                  <a:srgbClr val="14130D"/>
                </a:solidFill>
                <a:latin typeface="TT Commons Pro Bold"/>
              </a:rPr>
              <a:t>GRUPO 1</a:t>
            </a:r>
          </a:p>
          <a:p>
            <a:pPr algn="ctr">
              <a:lnSpc>
                <a:spcPts val="3359"/>
              </a:lnSpc>
            </a:pPr>
            <a:r>
              <a:rPr lang="en-US" sz="2400" spc="650">
                <a:solidFill>
                  <a:srgbClr val="14130D"/>
                </a:solidFill>
                <a:latin typeface="TT Commons Pro Bold"/>
              </a:rPr>
              <a:t>Banda Moreno Carlos</a:t>
            </a:r>
          </a:p>
          <a:p>
            <a:pPr algn="ctr">
              <a:lnSpc>
                <a:spcPts val="3359"/>
              </a:lnSpc>
            </a:pPr>
            <a:r>
              <a:rPr lang="en-US" sz="2400" spc="650">
                <a:solidFill>
                  <a:srgbClr val="14130D"/>
                </a:solidFill>
                <a:latin typeface="TT Commons Pro Bold"/>
              </a:rPr>
              <a:t>Chunga Shimokawa Diego</a:t>
            </a:r>
          </a:p>
          <a:p>
            <a:pPr algn="ctr">
              <a:lnSpc>
                <a:spcPts val="3359"/>
              </a:lnSpc>
            </a:pPr>
            <a:r>
              <a:rPr lang="en-US" sz="2400" spc="650">
                <a:solidFill>
                  <a:srgbClr val="14130D"/>
                </a:solidFill>
                <a:latin typeface="TT Commons Pro Bold"/>
              </a:rPr>
              <a:t>Serrepe Castillo Joan</a:t>
            </a:r>
          </a:p>
          <a:p>
            <a:pPr algn="ctr">
              <a:lnSpc>
                <a:spcPts val="3359"/>
              </a:lnSpc>
            </a:pPr>
            <a:r>
              <a:rPr lang="en-US" sz="2400" spc="650">
                <a:solidFill>
                  <a:srgbClr val="14130D"/>
                </a:solidFill>
                <a:latin typeface="TT Commons Pro Bold"/>
              </a:rPr>
              <a:t>Montero Nuñez Jorge</a:t>
            </a:r>
          </a:p>
          <a:p>
            <a:pPr algn="l">
              <a:lnSpc>
                <a:spcPts val="33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67192"/>
          </a:xfrm>
          <a:custGeom>
            <a:avLst/>
            <a:gdLst/>
            <a:ahLst/>
            <a:cxnLst/>
            <a:rect r="r" b="b" t="t" l="l"/>
            <a:pathLst>
              <a:path h="10367192" w="18288000">
                <a:moveTo>
                  <a:pt x="0" y="0"/>
                </a:moveTo>
                <a:lnTo>
                  <a:pt x="18288000" y="0"/>
                </a:lnTo>
                <a:lnTo>
                  <a:pt x="18288000" y="10367192"/>
                </a:lnTo>
                <a:lnTo>
                  <a:pt x="0" y="10367192"/>
                </a:lnTo>
                <a:lnTo>
                  <a:pt x="0" y="0"/>
                </a:lnTo>
                <a:close/>
              </a:path>
            </a:pathLst>
          </a:custGeom>
          <a:blipFill>
            <a:blip r:embed="rId2"/>
            <a:stretch>
              <a:fillRect l="0" t="0" r="0" b="0"/>
            </a:stretch>
          </a:blipFill>
        </p:spPr>
      </p:sp>
      <p:grpSp>
        <p:nvGrpSpPr>
          <p:cNvPr name="Group 3" id="3"/>
          <p:cNvGrpSpPr/>
          <p:nvPr/>
        </p:nvGrpSpPr>
        <p:grpSpPr>
          <a:xfrm rot="0">
            <a:off x="16343547" y="0"/>
            <a:ext cx="1944453" cy="10287000"/>
            <a:chOff x="0" y="0"/>
            <a:chExt cx="657753" cy="3479800"/>
          </a:xfrm>
        </p:grpSpPr>
        <p:sp>
          <p:nvSpPr>
            <p:cNvPr name="Freeform 4" id="4"/>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6343547" y="0"/>
            <a:ext cx="1944453" cy="10287000"/>
            <a:chOff x="0" y="0"/>
            <a:chExt cx="657753" cy="3479800"/>
          </a:xfrm>
        </p:grpSpPr>
        <p:sp>
          <p:nvSpPr>
            <p:cNvPr name="Freeform 3" id="3"/>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
        <p:nvSpPr>
          <p:cNvPr name="Freeform 4" id="4"/>
          <p:cNvSpPr/>
          <p:nvPr/>
        </p:nvSpPr>
        <p:spPr>
          <a:xfrm flipH="false" flipV="false" rot="0">
            <a:off x="0" y="-752198"/>
            <a:ext cx="16343547" cy="11039198"/>
          </a:xfrm>
          <a:custGeom>
            <a:avLst/>
            <a:gdLst/>
            <a:ahLst/>
            <a:cxnLst/>
            <a:rect r="r" b="b" t="t" l="l"/>
            <a:pathLst>
              <a:path h="11039198" w="16343547">
                <a:moveTo>
                  <a:pt x="0" y="0"/>
                </a:moveTo>
                <a:lnTo>
                  <a:pt x="16343547" y="0"/>
                </a:lnTo>
                <a:lnTo>
                  <a:pt x="16343547" y="11039198"/>
                </a:lnTo>
                <a:lnTo>
                  <a:pt x="0" y="1103919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6343547" y="0"/>
            <a:ext cx="1944453" cy="10287000"/>
            <a:chOff x="0" y="0"/>
            <a:chExt cx="657753" cy="3479800"/>
          </a:xfrm>
        </p:grpSpPr>
        <p:sp>
          <p:nvSpPr>
            <p:cNvPr name="Freeform 3" id="3"/>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
        <p:nvSpPr>
          <p:cNvPr name="Freeform 4" id="4"/>
          <p:cNvSpPr/>
          <p:nvPr/>
        </p:nvSpPr>
        <p:spPr>
          <a:xfrm flipH="false" flipV="false" rot="0">
            <a:off x="-18283" y="0"/>
            <a:ext cx="16357349" cy="10287000"/>
          </a:xfrm>
          <a:custGeom>
            <a:avLst/>
            <a:gdLst/>
            <a:ahLst/>
            <a:cxnLst/>
            <a:rect r="r" b="b" t="t" l="l"/>
            <a:pathLst>
              <a:path h="10287000" w="16357349">
                <a:moveTo>
                  <a:pt x="0" y="0"/>
                </a:moveTo>
                <a:lnTo>
                  <a:pt x="16357349" y="0"/>
                </a:lnTo>
                <a:lnTo>
                  <a:pt x="16357349"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6357349" y="0"/>
            <a:ext cx="1944453" cy="10287000"/>
            <a:chOff x="0" y="0"/>
            <a:chExt cx="657753" cy="3479800"/>
          </a:xfrm>
        </p:grpSpPr>
        <p:sp>
          <p:nvSpPr>
            <p:cNvPr name="Freeform 3" id="3"/>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
        <p:nvSpPr>
          <p:cNvPr name="Freeform 4" id="4"/>
          <p:cNvSpPr/>
          <p:nvPr/>
        </p:nvSpPr>
        <p:spPr>
          <a:xfrm flipH="false" flipV="false" rot="0">
            <a:off x="0" y="7050654"/>
            <a:ext cx="16343547" cy="3236346"/>
          </a:xfrm>
          <a:custGeom>
            <a:avLst/>
            <a:gdLst/>
            <a:ahLst/>
            <a:cxnLst/>
            <a:rect r="r" b="b" t="t" l="l"/>
            <a:pathLst>
              <a:path h="3236346" w="16343547">
                <a:moveTo>
                  <a:pt x="0" y="0"/>
                </a:moveTo>
                <a:lnTo>
                  <a:pt x="16343547" y="0"/>
                </a:lnTo>
                <a:lnTo>
                  <a:pt x="16343547" y="3236346"/>
                </a:lnTo>
                <a:lnTo>
                  <a:pt x="0" y="3236346"/>
                </a:lnTo>
                <a:lnTo>
                  <a:pt x="0" y="0"/>
                </a:lnTo>
                <a:close/>
              </a:path>
            </a:pathLst>
          </a:custGeom>
          <a:blipFill>
            <a:blip r:embed="rId2"/>
            <a:stretch>
              <a:fillRect l="0" t="0" r="0" b="0"/>
            </a:stretch>
          </a:blipFill>
        </p:spPr>
      </p:sp>
      <p:sp>
        <p:nvSpPr>
          <p:cNvPr name="Freeform 5" id="5"/>
          <p:cNvSpPr/>
          <p:nvPr/>
        </p:nvSpPr>
        <p:spPr>
          <a:xfrm flipH="false" flipV="false" rot="0">
            <a:off x="0" y="-3236346"/>
            <a:ext cx="16357349" cy="10287000"/>
          </a:xfrm>
          <a:custGeom>
            <a:avLst/>
            <a:gdLst/>
            <a:ahLst/>
            <a:cxnLst/>
            <a:rect r="r" b="b" t="t" l="l"/>
            <a:pathLst>
              <a:path h="10287000" w="16357349">
                <a:moveTo>
                  <a:pt x="0" y="0"/>
                </a:moveTo>
                <a:lnTo>
                  <a:pt x="16357349" y="0"/>
                </a:lnTo>
                <a:lnTo>
                  <a:pt x="16357349" y="10287000"/>
                </a:lnTo>
                <a:lnTo>
                  <a:pt x="0" y="1028700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1088" cy="10287000"/>
            <a:chOff x="0" y="0"/>
            <a:chExt cx="1981276" cy="3752725"/>
          </a:xfrm>
        </p:grpSpPr>
        <p:sp>
          <p:nvSpPr>
            <p:cNvPr name="Freeform 3" id="3"/>
            <p:cNvSpPr/>
            <p:nvPr/>
          </p:nvSpPr>
          <p:spPr>
            <a:xfrm flipH="false" flipV="false" rot="0">
              <a:off x="0" y="0"/>
              <a:ext cx="1981276" cy="3752726"/>
            </a:xfrm>
            <a:custGeom>
              <a:avLst/>
              <a:gdLst/>
              <a:ahLst/>
              <a:cxnLst/>
              <a:rect r="r" b="b" t="t" l="l"/>
              <a:pathLst>
                <a:path h="3752726" w="1981276">
                  <a:moveTo>
                    <a:pt x="0" y="0"/>
                  </a:moveTo>
                  <a:lnTo>
                    <a:pt x="1981276" y="0"/>
                  </a:lnTo>
                  <a:lnTo>
                    <a:pt x="1981276" y="3752726"/>
                  </a:lnTo>
                  <a:lnTo>
                    <a:pt x="0" y="3752726"/>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8332191" y="3528060"/>
            <a:ext cx="9125128" cy="3135630"/>
          </a:xfrm>
          <a:prstGeom prst="rect">
            <a:avLst/>
          </a:prstGeom>
        </p:spPr>
        <p:txBody>
          <a:bodyPr anchor="t" rtlCol="false" tIns="0" lIns="0" bIns="0" rIns="0">
            <a:spAutoFit/>
          </a:bodyPr>
          <a:lstStyle/>
          <a:p>
            <a:pPr algn="l" marL="0" indent="0" lvl="0">
              <a:lnSpc>
                <a:spcPts val="12480"/>
              </a:lnSpc>
            </a:pPr>
            <a:r>
              <a:rPr lang="en-US" sz="9600" u="none">
                <a:solidFill>
                  <a:srgbClr val="14130D"/>
                </a:solidFill>
                <a:latin typeface="Oswald Bold"/>
              </a:rPr>
              <a:t>MODELADO DEL INTERCAMBIADOR</a:t>
            </a:r>
          </a:p>
        </p:txBody>
      </p:sp>
      <p:sp>
        <p:nvSpPr>
          <p:cNvPr name="Freeform 6" id="6"/>
          <p:cNvSpPr/>
          <p:nvPr/>
        </p:nvSpPr>
        <p:spPr>
          <a:xfrm flipH="false" flipV="false" rot="0">
            <a:off x="1028700" y="2056066"/>
            <a:ext cx="6893072" cy="6174868"/>
          </a:xfrm>
          <a:custGeom>
            <a:avLst/>
            <a:gdLst/>
            <a:ahLst/>
            <a:cxnLst/>
            <a:rect r="r" b="b" t="t" l="l"/>
            <a:pathLst>
              <a:path h="6174868" w="6893072">
                <a:moveTo>
                  <a:pt x="0" y="0"/>
                </a:moveTo>
                <a:lnTo>
                  <a:pt x="6893072" y="0"/>
                </a:lnTo>
                <a:lnTo>
                  <a:pt x="6893072" y="6174868"/>
                </a:lnTo>
                <a:lnTo>
                  <a:pt x="0" y="6174868"/>
                </a:lnTo>
                <a:lnTo>
                  <a:pt x="0" y="0"/>
                </a:lnTo>
                <a:close/>
              </a:path>
            </a:pathLst>
          </a:custGeom>
          <a:blipFill>
            <a:blip r:embed="rId4"/>
            <a:stretch>
              <a:fillRect l="-40261" t="0" r="-2665"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9144000" y="1951223"/>
            <a:ext cx="11252782" cy="16752137"/>
            <a:chOff x="0" y="0"/>
            <a:chExt cx="2963696" cy="4412085"/>
          </a:xfrm>
        </p:grpSpPr>
        <p:sp>
          <p:nvSpPr>
            <p:cNvPr name="Freeform 3" id="3"/>
            <p:cNvSpPr/>
            <p:nvPr/>
          </p:nvSpPr>
          <p:spPr>
            <a:xfrm flipH="false" flipV="false" rot="0">
              <a:off x="0" y="0"/>
              <a:ext cx="2963696" cy="4412085"/>
            </a:xfrm>
            <a:custGeom>
              <a:avLst/>
              <a:gdLst/>
              <a:ahLst/>
              <a:cxnLst/>
              <a:rect r="r" b="b" t="t" l="l"/>
              <a:pathLst>
                <a:path h="4412085" w="2963696">
                  <a:moveTo>
                    <a:pt x="0" y="0"/>
                  </a:moveTo>
                  <a:lnTo>
                    <a:pt x="2963696" y="0"/>
                  </a:lnTo>
                  <a:lnTo>
                    <a:pt x="2963696" y="4412085"/>
                  </a:lnTo>
                  <a:lnTo>
                    <a:pt x="0" y="4412085"/>
                  </a:lnTo>
                  <a:close/>
                </a:path>
              </a:pathLst>
            </a:custGeom>
            <a:solidFill>
              <a:srgbClr val="FFFFFF"/>
            </a:solidFill>
          </p:spPr>
        </p:sp>
        <p:sp>
          <p:nvSpPr>
            <p:cNvPr name="TextBox 4" id="4"/>
            <p:cNvSpPr txBox="true"/>
            <p:nvPr/>
          </p:nvSpPr>
          <p:spPr>
            <a:xfrm>
              <a:off x="0" y="-38100"/>
              <a:ext cx="2963696" cy="44501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18288000" cy="1951223"/>
            <a:chOff x="0" y="0"/>
            <a:chExt cx="6186311" cy="660043"/>
          </a:xfrm>
        </p:grpSpPr>
        <p:sp>
          <p:nvSpPr>
            <p:cNvPr name="Freeform 6" id="6"/>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7" id="7"/>
          <p:cNvSpPr txBox="true"/>
          <p:nvPr/>
        </p:nvSpPr>
        <p:spPr>
          <a:xfrm rot="0">
            <a:off x="10603535" y="5201896"/>
            <a:ext cx="5532090" cy="481330"/>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8" id="8"/>
          <p:cNvSpPr txBox="true"/>
          <p:nvPr/>
        </p:nvSpPr>
        <p:spPr>
          <a:xfrm rot="0">
            <a:off x="10334101" y="4593073"/>
            <a:ext cx="5532090" cy="550427"/>
          </a:xfrm>
          <a:prstGeom prst="rect">
            <a:avLst/>
          </a:prstGeom>
        </p:spPr>
        <p:txBody>
          <a:bodyPr anchor="t" rtlCol="false" tIns="0" lIns="0" bIns="0" rIns="0">
            <a:spAutoFit/>
          </a:bodyPr>
          <a:lstStyle/>
          <a:p>
            <a:pPr algn="l" marL="0" indent="0" lvl="0">
              <a:lnSpc>
                <a:spcPts val="4579"/>
              </a:lnSpc>
              <a:spcBef>
                <a:spcPct val="0"/>
              </a:spcBef>
            </a:pPr>
          </a:p>
        </p:txBody>
      </p:sp>
      <p:sp>
        <p:nvSpPr>
          <p:cNvPr name="TextBox 9" id="9"/>
          <p:cNvSpPr txBox="true"/>
          <p:nvPr/>
        </p:nvSpPr>
        <p:spPr>
          <a:xfrm rot="0">
            <a:off x="3539595" y="474186"/>
            <a:ext cx="11208810"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MÉTODO DE LA EFECTIVIDAD NTU</a:t>
            </a:r>
          </a:p>
        </p:txBody>
      </p:sp>
      <p:sp>
        <p:nvSpPr>
          <p:cNvPr name="Freeform 10" id="10"/>
          <p:cNvSpPr/>
          <p:nvPr/>
        </p:nvSpPr>
        <p:spPr>
          <a:xfrm flipH="false" flipV="false" rot="0">
            <a:off x="419244" y="2175981"/>
            <a:ext cx="8724756" cy="3552447"/>
          </a:xfrm>
          <a:custGeom>
            <a:avLst/>
            <a:gdLst/>
            <a:ahLst/>
            <a:cxnLst/>
            <a:rect r="r" b="b" t="t" l="l"/>
            <a:pathLst>
              <a:path h="3552447" w="8724756">
                <a:moveTo>
                  <a:pt x="0" y="0"/>
                </a:moveTo>
                <a:lnTo>
                  <a:pt x="8724756" y="0"/>
                </a:lnTo>
                <a:lnTo>
                  <a:pt x="8724756" y="3552447"/>
                </a:lnTo>
                <a:lnTo>
                  <a:pt x="0" y="3552447"/>
                </a:lnTo>
                <a:lnTo>
                  <a:pt x="0" y="0"/>
                </a:lnTo>
                <a:close/>
              </a:path>
            </a:pathLst>
          </a:custGeom>
          <a:blipFill>
            <a:blip r:embed="rId2"/>
            <a:stretch>
              <a:fillRect l="0" t="0" r="-2244" b="0"/>
            </a:stretch>
          </a:blipFill>
          <a:ln cap="rnd">
            <a:noFill/>
            <a:prstDash val="solid"/>
            <a:round/>
          </a:ln>
        </p:spPr>
      </p:sp>
      <p:sp>
        <p:nvSpPr>
          <p:cNvPr name="Freeform 11" id="11"/>
          <p:cNvSpPr/>
          <p:nvPr/>
        </p:nvSpPr>
        <p:spPr>
          <a:xfrm flipH="false" flipV="false" rot="0">
            <a:off x="3154997" y="5976068"/>
            <a:ext cx="3253250" cy="685131"/>
          </a:xfrm>
          <a:custGeom>
            <a:avLst/>
            <a:gdLst/>
            <a:ahLst/>
            <a:cxnLst/>
            <a:rect r="r" b="b" t="t" l="l"/>
            <a:pathLst>
              <a:path h="685131" w="3253250">
                <a:moveTo>
                  <a:pt x="0" y="0"/>
                </a:moveTo>
                <a:lnTo>
                  <a:pt x="3253250" y="0"/>
                </a:lnTo>
                <a:lnTo>
                  <a:pt x="3253250" y="685131"/>
                </a:lnTo>
                <a:lnTo>
                  <a:pt x="0" y="685131"/>
                </a:lnTo>
                <a:lnTo>
                  <a:pt x="0" y="0"/>
                </a:lnTo>
                <a:close/>
              </a:path>
            </a:pathLst>
          </a:custGeom>
          <a:blipFill>
            <a:blip r:embed="rId3"/>
            <a:stretch>
              <a:fillRect l="0" t="0" r="0" b="-6933"/>
            </a:stretch>
          </a:blipFill>
        </p:spPr>
      </p:sp>
      <p:sp>
        <p:nvSpPr>
          <p:cNvPr name="Freeform 12" id="12"/>
          <p:cNvSpPr/>
          <p:nvPr/>
        </p:nvSpPr>
        <p:spPr>
          <a:xfrm flipH="false" flipV="false" rot="0">
            <a:off x="3454702" y="6773644"/>
            <a:ext cx="2653840" cy="582769"/>
          </a:xfrm>
          <a:custGeom>
            <a:avLst/>
            <a:gdLst/>
            <a:ahLst/>
            <a:cxnLst/>
            <a:rect r="r" b="b" t="t" l="l"/>
            <a:pathLst>
              <a:path h="582769" w="2653840">
                <a:moveTo>
                  <a:pt x="0" y="0"/>
                </a:moveTo>
                <a:lnTo>
                  <a:pt x="2653840" y="0"/>
                </a:lnTo>
                <a:lnTo>
                  <a:pt x="2653840" y="582769"/>
                </a:lnTo>
                <a:lnTo>
                  <a:pt x="0" y="582769"/>
                </a:lnTo>
                <a:lnTo>
                  <a:pt x="0" y="0"/>
                </a:lnTo>
                <a:close/>
              </a:path>
            </a:pathLst>
          </a:custGeom>
          <a:blipFill>
            <a:blip r:embed="rId4"/>
            <a:stretch>
              <a:fillRect l="0" t="0" r="0" b="0"/>
            </a:stretch>
          </a:blipFill>
        </p:spPr>
      </p:sp>
      <p:sp>
        <p:nvSpPr>
          <p:cNvPr name="Freeform 13" id="13"/>
          <p:cNvSpPr/>
          <p:nvPr/>
        </p:nvSpPr>
        <p:spPr>
          <a:xfrm flipH="false" flipV="false" rot="0">
            <a:off x="1653831" y="7585013"/>
            <a:ext cx="6255582" cy="2562934"/>
          </a:xfrm>
          <a:custGeom>
            <a:avLst/>
            <a:gdLst/>
            <a:ahLst/>
            <a:cxnLst/>
            <a:rect r="r" b="b" t="t" l="l"/>
            <a:pathLst>
              <a:path h="2562934" w="6255582">
                <a:moveTo>
                  <a:pt x="0" y="0"/>
                </a:moveTo>
                <a:lnTo>
                  <a:pt x="6255582" y="0"/>
                </a:lnTo>
                <a:lnTo>
                  <a:pt x="6255582" y="2562934"/>
                </a:lnTo>
                <a:lnTo>
                  <a:pt x="0" y="2562934"/>
                </a:lnTo>
                <a:lnTo>
                  <a:pt x="0" y="0"/>
                </a:lnTo>
                <a:close/>
              </a:path>
            </a:pathLst>
          </a:custGeom>
          <a:blipFill>
            <a:blip r:embed="rId5"/>
            <a:stretch>
              <a:fillRect l="0" t="0" r="0" b="0"/>
            </a:stretch>
          </a:blipFill>
        </p:spPr>
      </p:sp>
      <p:sp>
        <p:nvSpPr>
          <p:cNvPr name="Freeform 14" id="14"/>
          <p:cNvSpPr/>
          <p:nvPr/>
        </p:nvSpPr>
        <p:spPr>
          <a:xfrm flipH="false" flipV="false" rot="0">
            <a:off x="11037389" y="2125897"/>
            <a:ext cx="5278769" cy="1861496"/>
          </a:xfrm>
          <a:custGeom>
            <a:avLst/>
            <a:gdLst/>
            <a:ahLst/>
            <a:cxnLst/>
            <a:rect r="r" b="b" t="t" l="l"/>
            <a:pathLst>
              <a:path h="1861496" w="5278769">
                <a:moveTo>
                  <a:pt x="0" y="0"/>
                </a:moveTo>
                <a:lnTo>
                  <a:pt x="5278769" y="0"/>
                </a:lnTo>
                <a:lnTo>
                  <a:pt x="5278769" y="1861496"/>
                </a:lnTo>
                <a:lnTo>
                  <a:pt x="0" y="1861496"/>
                </a:lnTo>
                <a:lnTo>
                  <a:pt x="0" y="0"/>
                </a:lnTo>
                <a:close/>
              </a:path>
            </a:pathLst>
          </a:custGeom>
          <a:blipFill>
            <a:blip r:embed="rId6"/>
            <a:stretch>
              <a:fillRect l="0" t="0" r="0" b="0"/>
            </a:stretch>
          </a:blipFill>
        </p:spPr>
      </p:sp>
      <p:sp>
        <p:nvSpPr>
          <p:cNvPr name="Freeform 15" id="15"/>
          <p:cNvSpPr/>
          <p:nvPr/>
        </p:nvSpPr>
        <p:spPr>
          <a:xfrm flipH="false" flipV="false" rot="0">
            <a:off x="12500008" y="4235043"/>
            <a:ext cx="2404060" cy="1042621"/>
          </a:xfrm>
          <a:custGeom>
            <a:avLst/>
            <a:gdLst/>
            <a:ahLst/>
            <a:cxnLst/>
            <a:rect r="r" b="b" t="t" l="l"/>
            <a:pathLst>
              <a:path h="1042621" w="2404060">
                <a:moveTo>
                  <a:pt x="0" y="0"/>
                </a:moveTo>
                <a:lnTo>
                  <a:pt x="2404060" y="0"/>
                </a:lnTo>
                <a:lnTo>
                  <a:pt x="2404060" y="1042621"/>
                </a:lnTo>
                <a:lnTo>
                  <a:pt x="0" y="1042621"/>
                </a:lnTo>
                <a:lnTo>
                  <a:pt x="0" y="0"/>
                </a:lnTo>
                <a:close/>
              </a:path>
            </a:pathLst>
          </a:custGeom>
          <a:blipFill>
            <a:blip r:embed="rId7"/>
            <a:stretch>
              <a:fillRect l="0" t="0" r="0" b="0"/>
            </a:stretch>
          </a:blipFill>
        </p:spPr>
      </p:sp>
      <p:sp>
        <p:nvSpPr>
          <p:cNvPr name="Freeform 16" id="16"/>
          <p:cNvSpPr/>
          <p:nvPr/>
        </p:nvSpPr>
        <p:spPr>
          <a:xfrm flipH="false" flipV="false" rot="0">
            <a:off x="10916176" y="5526129"/>
            <a:ext cx="5521196" cy="3077800"/>
          </a:xfrm>
          <a:custGeom>
            <a:avLst/>
            <a:gdLst/>
            <a:ahLst/>
            <a:cxnLst/>
            <a:rect r="r" b="b" t="t" l="l"/>
            <a:pathLst>
              <a:path h="3077800" w="5521196">
                <a:moveTo>
                  <a:pt x="0" y="0"/>
                </a:moveTo>
                <a:lnTo>
                  <a:pt x="5521195" y="0"/>
                </a:lnTo>
                <a:lnTo>
                  <a:pt x="5521195" y="3077800"/>
                </a:lnTo>
                <a:lnTo>
                  <a:pt x="0" y="3077800"/>
                </a:lnTo>
                <a:lnTo>
                  <a:pt x="0" y="0"/>
                </a:lnTo>
                <a:close/>
              </a:path>
            </a:pathLst>
          </a:custGeom>
          <a:blipFill>
            <a:blip r:embed="rId8"/>
            <a:stretch>
              <a:fillRect l="0" t="0" r="0" b="0"/>
            </a:stretch>
          </a:blipFill>
        </p:spPr>
      </p:sp>
      <p:sp>
        <p:nvSpPr>
          <p:cNvPr name="Freeform 17" id="17"/>
          <p:cNvSpPr/>
          <p:nvPr/>
        </p:nvSpPr>
        <p:spPr>
          <a:xfrm flipH="false" flipV="false" rot="0">
            <a:off x="12795634" y="8984929"/>
            <a:ext cx="1812809" cy="924533"/>
          </a:xfrm>
          <a:custGeom>
            <a:avLst/>
            <a:gdLst/>
            <a:ahLst/>
            <a:cxnLst/>
            <a:rect r="r" b="b" t="t" l="l"/>
            <a:pathLst>
              <a:path h="924533" w="1812809">
                <a:moveTo>
                  <a:pt x="0" y="0"/>
                </a:moveTo>
                <a:lnTo>
                  <a:pt x="1812809" y="0"/>
                </a:lnTo>
                <a:lnTo>
                  <a:pt x="1812809" y="924532"/>
                </a:lnTo>
                <a:lnTo>
                  <a:pt x="0" y="924532"/>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3100146" cy="1951223"/>
            <a:chOff x="0" y="0"/>
            <a:chExt cx="4431408" cy="660043"/>
          </a:xfrm>
        </p:grpSpPr>
        <p:sp>
          <p:nvSpPr>
            <p:cNvPr name="Freeform 3" id="3"/>
            <p:cNvSpPr/>
            <p:nvPr/>
          </p:nvSpPr>
          <p:spPr>
            <a:xfrm flipH="false" flipV="false" rot="0">
              <a:off x="0" y="0"/>
              <a:ext cx="4431407" cy="660043"/>
            </a:xfrm>
            <a:custGeom>
              <a:avLst/>
              <a:gdLst/>
              <a:ahLst/>
              <a:cxnLst/>
              <a:rect r="r" b="b" t="t" l="l"/>
              <a:pathLst>
                <a:path h="660043" w="4431407">
                  <a:moveTo>
                    <a:pt x="0" y="0"/>
                  </a:moveTo>
                  <a:lnTo>
                    <a:pt x="4431407" y="0"/>
                  </a:lnTo>
                  <a:lnTo>
                    <a:pt x="4431407" y="660043"/>
                  </a:lnTo>
                  <a:lnTo>
                    <a:pt x="0" y="660043"/>
                  </a:lnTo>
                  <a:close/>
                </a:path>
              </a:pathLst>
            </a:custGeom>
            <a:solidFill>
              <a:srgbClr val="FFC700"/>
            </a:solidFill>
          </p:spPr>
        </p:sp>
      </p:grpSp>
      <p:sp>
        <p:nvSpPr>
          <p:cNvPr name="TextBox 4" id="4"/>
          <p:cNvSpPr txBox="true"/>
          <p:nvPr/>
        </p:nvSpPr>
        <p:spPr>
          <a:xfrm rot="0">
            <a:off x="10603535" y="5201896"/>
            <a:ext cx="5532090" cy="481330"/>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5" id="5"/>
          <p:cNvSpPr txBox="true"/>
          <p:nvPr/>
        </p:nvSpPr>
        <p:spPr>
          <a:xfrm rot="0">
            <a:off x="10334101" y="4593073"/>
            <a:ext cx="5532090" cy="550427"/>
          </a:xfrm>
          <a:prstGeom prst="rect">
            <a:avLst/>
          </a:prstGeom>
        </p:spPr>
        <p:txBody>
          <a:bodyPr anchor="t" rtlCol="false" tIns="0" lIns="0" bIns="0" rIns="0">
            <a:spAutoFit/>
          </a:bodyPr>
          <a:lstStyle/>
          <a:p>
            <a:pPr algn="l" marL="0" indent="0" lvl="0">
              <a:lnSpc>
                <a:spcPts val="4579"/>
              </a:lnSpc>
              <a:spcBef>
                <a:spcPct val="0"/>
              </a:spcBef>
            </a:pPr>
          </a:p>
        </p:txBody>
      </p:sp>
      <p:sp>
        <p:nvSpPr>
          <p:cNvPr name="TextBox 6" id="6"/>
          <p:cNvSpPr txBox="true"/>
          <p:nvPr/>
        </p:nvSpPr>
        <p:spPr>
          <a:xfrm rot="0">
            <a:off x="3021323" y="474186"/>
            <a:ext cx="7057501"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SIMULACIÓN</a:t>
            </a:r>
          </a:p>
        </p:txBody>
      </p:sp>
      <p:sp>
        <p:nvSpPr>
          <p:cNvPr name="Freeform 7" id="7"/>
          <p:cNvSpPr/>
          <p:nvPr/>
        </p:nvSpPr>
        <p:spPr>
          <a:xfrm flipH="false" flipV="false" rot="0">
            <a:off x="869970" y="2768763"/>
            <a:ext cx="16548060" cy="7014517"/>
          </a:xfrm>
          <a:custGeom>
            <a:avLst/>
            <a:gdLst/>
            <a:ahLst/>
            <a:cxnLst/>
            <a:rect r="r" b="b" t="t" l="l"/>
            <a:pathLst>
              <a:path h="7014517" w="16548060">
                <a:moveTo>
                  <a:pt x="0" y="0"/>
                </a:moveTo>
                <a:lnTo>
                  <a:pt x="16548060" y="0"/>
                </a:lnTo>
                <a:lnTo>
                  <a:pt x="16548060" y="7014517"/>
                </a:lnTo>
                <a:lnTo>
                  <a:pt x="0" y="7014517"/>
                </a:lnTo>
                <a:lnTo>
                  <a:pt x="0" y="0"/>
                </a:lnTo>
                <a:close/>
              </a:path>
            </a:pathLst>
          </a:custGeom>
          <a:blipFill>
            <a:blip r:embed="rId2"/>
            <a:stretch>
              <a:fillRect l="0" t="0" r="0" b="0"/>
            </a:stretch>
          </a:blipFill>
        </p:spPr>
      </p:sp>
      <p:sp>
        <p:nvSpPr>
          <p:cNvPr name="Freeform 8" id="8"/>
          <p:cNvSpPr/>
          <p:nvPr/>
        </p:nvSpPr>
        <p:spPr>
          <a:xfrm flipH="false" flipV="false" rot="0">
            <a:off x="13083888" y="-108738"/>
            <a:ext cx="5204112" cy="2059961"/>
          </a:xfrm>
          <a:custGeom>
            <a:avLst/>
            <a:gdLst/>
            <a:ahLst/>
            <a:cxnLst/>
            <a:rect r="r" b="b" t="t" l="l"/>
            <a:pathLst>
              <a:path h="2059961" w="5204112">
                <a:moveTo>
                  <a:pt x="0" y="0"/>
                </a:moveTo>
                <a:lnTo>
                  <a:pt x="5204112" y="0"/>
                </a:lnTo>
                <a:lnTo>
                  <a:pt x="5204112" y="2059961"/>
                </a:lnTo>
                <a:lnTo>
                  <a:pt x="0" y="2059961"/>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13100146" cy="10287000"/>
            <a:chOff x="0" y="0"/>
            <a:chExt cx="4431408" cy="3479800"/>
          </a:xfrm>
        </p:grpSpPr>
        <p:sp>
          <p:nvSpPr>
            <p:cNvPr name="Freeform 3" id="3"/>
            <p:cNvSpPr/>
            <p:nvPr/>
          </p:nvSpPr>
          <p:spPr>
            <a:xfrm flipH="false" flipV="false" rot="0">
              <a:off x="0" y="0"/>
              <a:ext cx="4431407" cy="3479800"/>
            </a:xfrm>
            <a:custGeom>
              <a:avLst/>
              <a:gdLst/>
              <a:ahLst/>
              <a:cxnLst/>
              <a:rect r="r" b="b" t="t" l="l"/>
              <a:pathLst>
                <a:path h="3479800" w="4431407">
                  <a:moveTo>
                    <a:pt x="0" y="0"/>
                  </a:moveTo>
                  <a:lnTo>
                    <a:pt x="4431407" y="0"/>
                  </a:lnTo>
                  <a:lnTo>
                    <a:pt x="4431407" y="3479800"/>
                  </a:lnTo>
                  <a:lnTo>
                    <a:pt x="0" y="3479800"/>
                  </a:lnTo>
                  <a:close/>
                </a:path>
              </a:pathLst>
            </a:custGeom>
            <a:solidFill>
              <a:srgbClr val="FFC700"/>
            </a:solidFill>
          </p:spPr>
        </p:sp>
      </p:grpSp>
      <p:sp>
        <p:nvSpPr>
          <p:cNvPr name="TextBox 4" id="4"/>
          <p:cNvSpPr txBox="true"/>
          <p:nvPr/>
        </p:nvSpPr>
        <p:spPr>
          <a:xfrm rot="0">
            <a:off x="10603535" y="5201896"/>
            <a:ext cx="5532090" cy="481330"/>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5" id="5"/>
          <p:cNvSpPr txBox="true"/>
          <p:nvPr/>
        </p:nvSpPr>
        <p:spPr>
          <a:xfrm rot="0">
            <a:off x="10334101" y="4593073"/>
            <a:ext cx="5532090" cy="550427"/>
          </a:xfrm>
          <a:prstGeom prst="rect">
            <a:avLst/>
          </a:prstGeom>
        </p:spPr>
        <p:txBody>
          <a:bodyPr anchor="t" rtlCol="false" tIns="0" lIns="0" bIns="0" rIns="0">
            <a:spAutoFit/>
          </a:bodyPr>
          <a:lstStyle/>
          <a:p>
            <a:pPr algn="l" marL="0" indent="0" lvl="0">
              <a:lnSpc>
                <a:spcPts val="4579"/>
              </a:lnSpc>
              <a:spcBef>
                <a:spcPct val="0"/>
              </a:spcBef>
            </a:pPr>
          </a:p>
        </p:txBody>
      </p:sp>
      <p:sp>
        <p:nvSpPr>
          <p:cNvPr name="Freeform 6" id="6"/>
          <p:cNvSpPr/>
          <p:nvPr/>
        </p:nvSpPr>
        <p:spPr>
          <a:xfrm flipH="false" flipV="false" rot="0">
            <a:off x="1028700" y="1766535"/>
            <a:ext cx="5969287" cy="2912263"/>
          </a:xfrm>
          <a:custGeom>
            <a:avLst/>
            <a:gdLst/>
            <a:ahLst/>
            <a:cxnLst/>
            <a:rect r="r" b="b" t="t" l="l"/>
            <a:pathLst>
              <a:path h="2912263" w="5969287">
                <a:moveTo>
                  <a:pt x="0" y="0"/>
                </a:moveTo>
                <a:lnTo>
                  <a:pt x="5969287" y="0"/>
                </a:lnTo>
                <a:lnTo>
                  <a:pt x="5969287" y="2912263"/>
                </a:lnTo>
                <a:lnTo>
                  <a:pt x="0" y="2912263"/>
                </a:lnTo>
                <a:lnTo>
                  <a:pt x="0" y="0"/>
                </a:lnTo>
                <a:close/>
              </a:path>
            </a:pathLst>
          </a:custGeom>
          <a:blipFill>
            <a:blip r:embed="rId2"/>
            <a:stretch>
              <a:fillRect l="0" t="0" r="0" b="0"/>
            </a:stretch>
          </a:blipFill>
        </p:spPr>
      </p:sp>
      <p:sp>
        <p:nvSpPr>
          <p:cNvPr name="Freeform 7" id="7"/>
          <p:cNvSpPr/>
          <p:nvPr/>
        </p:nvSpPr>
        <p:spPr>
          <a:xfrm flipH="false" flipV="false" rot="0">
            <a:off x="11399722" y="2004151"/>
            <a:ext cx="5606950" cy="4502339"/>
          </a:xfrm>
          <a:custGeom>
            <a:avLst/>
            <a:gdLst/>
            <a:ahLst/>
            <a:cxnLst/>
            <a:rect r="r" b="b" t="t" l="l"/>
            <a:pathLst>
              <a:path h="4502339" w="5606950">
                <a:moveTo>
                  <a:pt x="0" y="0"/>
                </a:moveTo>
                <a:lnTo>
                  <a:pt x="5606950" y="0"/>
                </a:lnTo>
                <a:lnTo>
                  <a:pt x="5606950" y="4502339"/>
                </a:lnTo>
                <a:lnTo>
                  <a:pt x="0" y="4502339"/>
                </a:lnTo>
                <a:lnTo>
                  <a:pt x="0" y="0"/>
                </a:lnTo>
                <a:close/>
              </a:path>
            </a:pathLst>
          </a:custGeom>
          <a:blipFill>
            <a:blip r:embed="rId3"/>
            <a:stretch>
              <a:fillRect l="0" t="0" r="0" b="0"/>
            </a:stretch>
          </a:blipFill>
        </p:spPr>
      </p:sp>
      <p:sp>
        <p:nvSpPr>
          <p:cNvPr name="Freeform 8" id="8"/>
          <p:cNvSpPr/>
          <p:nvPr/>
        </p:nvSpPr>
        <p:spPr>
          <a:xfrm flipH="false" flipV="false" rot="0">
            <a:off x="2656996" y="5143500"/>
            <a:ext cx="7837333" cy="4633306"/>
          </a:xfrm>
          <a:custGeom>
            <a:avLst/>
            <a:gdLst/>
            <a:ahLst/>
            <a:cxnLst/>
            <a:rect r="r" b="b" t="t" l="l"/>
            <a:pathLst>
              <a:path h="4633306" w="7837333">
                <a:moveTo>
                  <a:pt x="0" y="0"/>
                </a:moveTo>
                <a:lnTo>
                  <a:pt x="7837332" y="0"/>
                </a:lnTo>
                <a:lnTo>
                  <a:pt x="7837332" y="4633306"/>
                </a:lnTo>
                <a:lnTo>
                  <a:pt x="0" y="4633306"/>
                </a:lnTo>
                <a:lnTo>
                  <a:pt x="0" y="0"/>
                </a:lnTo>
                <a:close/>
              </a:path>
            </a:pathLst>
          </a:custGeom>
          <a:blipFill>
            <a:blip r:embed="rId4"/>
            <a:stretch>
              <a:fillRect l="0" t="0" r="0" b="0"/>
            </a:stretch>
          </a:blipFill>
        </p:spPr>
      </p:sp>
      <p:sp>
        <p:nvSpPr>
          <p:cNvPr name="AutoShape 9" id="9"/>
          <p:cNvSpPr/>
          <p:nvPr/>
        </p:nvSpPr>
        <p:spPr>
          <a:xfrm>
            <a:off x="10494328" y="8703294"/>
            <a:ext cx="3708869" cy="0"/>
          </a:xfrm>
          <a:prstGeom prst="line">
            <a:avLst/>
          </a:prstGeom>
          <a:ln cap="flat" w="142875">
            <a:solidFill>
              <a:srgbClr val="000000"/>
            </a:solidFill>
            <a:prstDash val="solid"/>
            <a:headEnd type="none" len="sm" w="sm"/>
            <a:tailEnd type="none" len="sm" w="sm"/>
          </a:ln>
        </p:spPr>
      </p:sp>
      <p:sp>
        <p:nvSpPr>
          <p:cNvPr name="AutoShape 10" id="10"/>
          <p:cNvSpPr/>
          <p:nvPr/>
        </p:nvSpPr>
        <p:spPr>
          <a:xfrm>
            <a:off x="14184147" y="6506490"/>
            <a:ext cx="0" cy="2196805"/>
          </a:xfrm>
          <a:prstGeom prst="line">
            <a:avLst/>
          </a:prstGeom>
          <a:ln cap="flat" w="142875">
            <a:solidFill>
              <a:srgbClr val="000000"/>
            </a:solidFill>
            <a:prstDash val="solid"/>
            <a:headEnd type="none" len="sm" w="sm"/>
            <a:tailEnd type="none" len="sm" w="sm"/>
          </a:ln>
        </p:spPr>
      </p:sp>
      <p:sp>
        <p:nvSpPr>
          <p:cNvPr name="TextBox 11" id="11"/>
          <p:cNvSpPr txBox="true"/>
          <p:nvPr/>
        </p:nvSpPr>
        <p:spPr>
          <a:xfrm rot="0">
            <a:off x="917972" y="687387"/>
            <a:ext cx="6190744" cy="644525"/>
          </a:xfrm>
          <a:prstGeom prst="rect">
            <a:avLst/>
          </a:prstGeom>
        </p:spPr>
        <p:txBody>
          <a:bodyPr anchor="t" rtlCol="false" tIns="0" lIns="0" bIns="0" rIns="0">
            <a:spAutoFit/>
          </a:bodyPr>
          <a:lstStyle/>
          <a:p>
            <a:pPr algn="ctr" marL="0" indent="0" lvl="0">
              <a:lnSpc>
                <a:spcPts val="5199"/>
              </a:lnSpc>
            </a:pPr>
            <a:r>
              <a:rPr lang="en-US" sz="3999">
                <a:solidFill>
                  <a:srgbClr val="14130D"/>
                </a:solidFill>
                <a:latin typeface="Oswald Bold"/>
              </a:rPr>
              <a:t>BLOQUE 1: TANQUE DE AGUA</a:t>
            </a:r>
          </a:p>
        </p:txBody>
      </p:sp>
      <p:sp>
        <p:nvSpPr>
          <p:cNvPr name="TextBox 12" id="12"/>
          <p:cNvSpPr txBox="true"/>
          <p:nvPr/>
        </p:nvSpPr>
        <p:spPr>
          <a:xfrm rot="0">
            <a:off x="11068556" y="464785"/>
            <a:ext cx="6190744" cy="1301750"/>
          </a:xfrm>
          <a:prstGeom prst="rect">
            <a:avLst/>
          </a:prstGeom>
        </p:spPr>
        <p:txBody>
          <a:bodyPr anchor="t" rtlCol="false" tIns="0" lIns="0" bIns="0" rIns="0">
            <a:spAutoFit/>
          </a:bodyPr>
          <a:lstStyle/>
          <a:p>
            <a:pPr algn="ctr" marL="0" indent="0" lvl="0">
              <a:lnSpc>
                <a:spcPts val="5199"/>
              </a:lnSpc>
            </a:pPr>
            <a:r>
              <a:rPr lang="en-US" sz="3999">
                <a:solidFill>
                  <a:srgbClr val="14130D"/>
                </a:solidFill>
                <a:latin typeface="Oswald Bold"/>
              </a:rPr>
              <a:t>BLOQUE 2: CÁLCULO DE PROPIEDADES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382579" y="2195109"/>
            <a:ext cx="8761421" cy="4404913"/>
          </a:xfrm>
          <a:custGeom>
            <a:avLst/>
            <a:gdLst/>
            <a:ahLst/>
            <a:cxnLst/>
            <a:rect r="r" b="b" t="t" l="l"/>
            <a:pathLst>
              <a:path h="4404913" w="8761421">
                <a:moveTo>
                  <a:pt x="0" y="0"/>
                </a:moveTo>
                <a:lnTo>
                  <a:pt x="8761421" y="0"/>
                </a:lnTo>
                <a:lnTo>
                  <a:pt x="8761421" y="4404913"/>
                </a:lnTo>
                <a:lnTo>
                  <a:pt x="0" y="4404913"/>
                </a:lnTo>
                <a:lnTo>
                  <a:pt x="0" y="0"/>
                </a:lnTo>
                <a:close/>
              </a:path>
            </a:pathLst>
          </a:custGeom>
          <a:blipFill>
            <a:blip r:embed="rId2"/>
            <a:stretch>
              <a:fillRect l="0" t="0" r="0" b="0"/>
            </a:stretch>
          </a:blipFill>
        </p:spPr>
      </p:sp>
      <p:sp>
        <p:nvSpPr>
          <p:cNvPr name="Freeform 3" id="3"/>
          <p:cNvSpPr/>
          <p:nvPr/>
        </p:nvSpPr>
        <p:spPr>
          <a:xfrm flipH="false" flipV="false" rot="0">
            <a:off x="7712510" y="5481183"/>
            <a:ext cx="9831201" cy="4038454"/>
          </a:xfrm>
          <a:custGeom>
            <a:avLst/>
            <a:gdLst/>
            <a:ahLst/>
            <a:cxnLst/>
            <a:rect r="r" b="b" t="t" l="l"/>
            <a:pathLst>
              <a:path h="4038454" w="9831201">
                <a:moveTo>
                  <a:pt x="0" y="0"/>
                </a:moveTo>
                <a:lnTo>
                  <a:pt x="9831201" y="0"/>
                </a:lnTo>
                <a:lnTo>
                  <a:pt x="9831201" y="4038454"/>
                </a:lnTo>
                <a:lnTo>
                  <a:pt x="0" y="4038454"/>
                </a:lnTo>
                <a:lnTo>
                  <a:pt x="0" y="0"/>
                </a:lnTo>
                <a:close/>
              </a:path>
            </a:pathLst>
          </a:custGeom>
          <a:blipFill>
            <a:blip r:embed="rId3"/>
            <a:stretch>
              <a:fillRect l="0" t="0" r="0" b="0"/>
            </a:stretch>
          </a:blipFill>
        </p:spPr>
      </p:sp>
      <p:grpSp>
        <p:nvGrpSpPr>
          <p:cNvPr name="Group 4" id="4"/>
          <p:cNvGrpSpPr/>
          <p:nvPr/>
        </p:nvGrpSpPr>
        <p:grpSpPr>
          <a:xfrm rot="0">
            <a:off x="0" y="0"/>
            <a:ext cx="18288000" cy="1951223"/>
            <a:chOff x="0" y="0"/>
            <a:chExt cx="6186311" cy="660043"/>
          </a:xfrm>
        </p:grpSpPr>
        <p:sp>
          <p:nvSpPr>
            <p:cNvPr name="Freeform 5" id="5"/>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6" id="6"/>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BLOQUE 3: INTERCAMBIADOR DE CALOR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951223"/>
            <a:chOff x="0" y="0"/>
            <a:chExt cx="6186311" cy="660043"/>
          </a:xfrm>
        </p:grpSpPr>
        <p:sp>
          <p:nvSpPr>
            <p:cNvPr name="Freeform 3" id="3"/>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Freeform 4" id="4"/>
          <p:cNvSpPr/>
          <p:nvPr/>
        </p:nvSpPr>
        <p:spPr>
          <a:xfrm flipH="false" flipV="false" rot="0">
            <a:off x="1028700" y="2824499"/>
            <a:ext cx="16230600" cy="5491353"/>
          </a:xfrm>
          <a:custGeom>
            <a:avLst/>
            <a:gdLst/>
            <a:ahLst/>
            <a:cxnLst/>
            <a:rect r="r" b="b" t="t" l="l"/>
            <a:pathLst>
              <a:path h="5491353" w="16230600">
                <a:moveTo>
                  <a:pt x="0" y="0"/>
                </a:moveTo>
                <a:lnTo>
                  <a:pt x="16230600" y="0"/>
                </a:lnTo>
                <a:lnTo>
                  <a:pt x="16230600" y="5491353"/>
                </a:lnTo>
                <a:lnTo>
                  <a:pt x="0" y="5491353"/>
                </a:lnTo>
                <a:lnTo>
                  <a:pt x="0" y="0"/>
                </a:lnTo>
                <a:close/>
              </a:path>
            </a:pathLst>
          </a:custGeom>
          <a:blipFill>
            <a:blip r:embed="rId2"/>
            <a:stretch>
              <a:fillRect l="0" t="0" r="0" b="0"/>
            </a:stretch>
          </a:blipFill>
        </p:spPr>
      </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MODELO EN SOLIDWORKS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2754" cy="10366602"/>
            <a:chOff x="0" y="0"/>
            <a:chExt cx="1837747" cy="3506727"/>
          </a:xfrm>
        </p:grpSpPr>
        <p:sp>
          <p:nvSpPr>
            <p:cNvPr name="Freeform 3" id="3"/>
            <p:cNvSpPr/>
            <p:nvPr/>
          </p:nvSpPr>
          <p:spPr>
            <a:xfrm flipH="false" flipV="false" rot="0">
              <a:off x="0" y="0"/>
              <a:ext cx="1837747" cy="3506727"/>
            </a:xfrm>
            <a:custGeom>
              <a:avLst/>
              <a:gdLst/>
              <a:ahLst/>
              <a:cxnLst/>
              <a:rect r="r" b="b" t="t" l="l"/>
              <a:pathLst>
                <a:path h="3506727" w="1837747">
                  <a:moveTo>
                    <a:pt x="0" y="0"/>
                  </a:moveTo>
                  <a:lnTo>
                    <a:pt x="1837747" y="0"/>
                  </a:lnTo>
                  <a:lnTo>
                    <a:pt x="1837747" y="3506727"/>
                  </a:lnTo>
                  <a:lnTo>
                    <a:pt x="0" y="3506727"/>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7713258" cy="8229600"/>
          </a:xfrm>
          <a:custGeom>
            <a:avLst/>
            <a:gdLst/>
            <a:ahLst/>
            <a:cxnLst/>
            <a:rect r="r" b="b" t="t" l="l"/>
            <a:pathLst>
              <a:path h="8229600" w="7713258">
                <a:moveTo>
                  <a:pt x="0" y="0"/>
                </a:moveTo>
                <a:lnTo>
                  <a:pt x="7713258" y="0"/>
                </a:lnTo>
                <a:lnTo>
                  <a:pt x="7713258" y="8229600"/>
                </a:lnTo>
                <a:lnTo>
                  <a:pt x="0" y="8229600"/>
                </a:lnTo>
                <a:lnTo>
                  <a:pt x="0" y="0"/>
                </a:lnTo>
                <a:close/>
              </a:path>
            </a:pathLst>
          </a:custGeom>
          <a:blipFill>
            <a:blip r:embed="rId4"/>
            <a:stretch>
              <a:fillRect l="-5715" t="0" r="-8599" b="0"/>
            </a:stretch>
          </a:blipFill>
        </p:spPr>
      </p:sp>
      <p:grpSp>
        <p:nvGrpSpPr>
          <p:cNvPr name="Group 6" id="6"/>
          <p:cNvGrpSpPr/>
          <p:nvPr/>
        </p:nvGrpSpPr>
        <p:grpSpPr>
          <a:xfrm rot="0">
            <a:off x="9711018" y="1028700"/>
            <a:ext cx="7548282" cy="8418364"/>
            <a:chOff x="0" y="0"/>
            <a:chExt cx="10064375" cy="11224485"/>
          </a:xfrm>
        </p:grpSpPr>
        <p:sp>
          <p:nvSpPr>
            <p:cNvPr name="TextBox 7" id="7"/>
            <p:cNvSpPr txBox="true"/>
            <p:nvPr/>
          </p:nvSpPr>
          <p:spPr>
            <a:xfrm rot="0">
              <a:off x="0" y="-9525"/>
              <a:ext cx="10064375" cy="9839325"/>
            </a:xfrm>
            <a:prstGeom prst="rect">
              <a:avLst/>
            </a:prstGeom>
          </p:spPr>
          <p:txBody>
            <a:bodyPr anchor="t" rtlCol="false" tIns="0" lIns="0" bIns="0" rIns="0">
              <a:spAutoFit/>
            </a:bodyPr>
            <a:lstStyle/>
            <a:p>
              <a:pPr algn="l" marL="0" indent="0" lvl="0">
                <a:lnSpc>
                  <a:spcPts val="6511"/>
                </a:lnSpc>
                <a:spcBef>
                  <a:spcPct val="0"/>
                </a:spcBef>
              </a:pPr>
              <a:r>
                <a:rPr lang="en-US" sz="5425">
                  <a:solidFill>
                    <a:srgbClr val="14130D"/>
                  </a:solidFill>
                  <a:latin typeface="Oswald Bold"/>
                </a:rPr>
                <a:t>DESARROLLO Y SIMULACIÓN DE UN GEMELO DIGITAL DE UN INTERCAMBIADOR DE CALOR MEDIANTE MODELADO 3D PARA LA IMPLEMENTACIÓN DE UN MANTENIMIENTO PREVENTIVO</a:t>
              </a:r>
            </a:p>
          </p:txBody>
        </p:sp>
        <p:sp>
          <p:nvSpPr>
            <p:cNvPr name="TextBox 8" id="8"/>
            <p:cNvSpPr txBox="true"/>
            <p:nvPr/>
          </p:nvSpPr>
          <p:spPr>
            <a:xfrm rot="0">
              <a:off x="0" y="10611286"/>
              <a:ext cx="10064375" cy="613198"/>
            </a:xfrm>
            <a:prstGeom prst="rect">
              <a:avLst/>
            </a:prstGeom>
          </p:spPr>
          <p:txBody>
            <a:bodyPr anchor="t" rtlCol="false" tIns="0" lIns="0" bIns="0" rIns="0">
              <a:spAutoFit/>
            </a:bodyPr>
            <a:lstStyle/>
            <a:p>
              <a:pPr algn="l" marL="0" indent="0" lvl="0">
                <a:lnSpc>
                  <a:spcPts val="391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555204"/>
            <a:ext cx="18288000" cy="7161561"/>
          </a:xfrm>
          <a:prstGeom prst="rect">
            <a:avLst/>
          </a:prstGeom>
        </p:spPr>
      </p:pic>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CAMINO DEL FLUIDO CALIENTE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555204"/>
            <a:ext cx="18288000" cy="7161561"/>
          </a:xfrm>
          <a:prstGeom prst="rect">
            <a:avLst/>
          </a:prstGeom>
        </p:spPr>
      </p:pic>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CAMINO DEL FLUIDO FRIO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555204"/>
            <a:ext cx="18288000" cy="7161561"/>
          </a:xfrm>
          <a:prstGeom prst="rect">
            <a:avLst/>
          </a:prstGeom>
        </p:spPr>
      </p:pic>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CAMINO DE LOS FLUIDOS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1495472" y="2124100"/>
            <a:ext cx="15560635" cy="7646504"/>
          </a:xfrm>
          <a:custGeom>
            <a:avLst/>
            <a:gdLst/>
            <a:ahLst/>
            <a:cxnLst/>
            <a:rect r="r" b="b" t="t" l="l"/>
            <a:pathLst>
              <a:path h="7646504" w="15560635">
                <a:moveTo>
                  <a:pt x="0" y="0"/>
                </a:moveTo>
                <a:lnTo>
                  <a:pt x="15560635" y="0"/>
                </a:lnTo>
                <a:lnTo>
                  <a:pt x="15560635" y="7646503"/>
                </a:lnTo>
                <a:lnTo>
                  <a:pt x="0" y="7646503"/>
                </a:lnTo>
                <a:lnTo>
                  <a:pt x="0" y="0"/>
                </a:lnTo>
                <a:close/>
              </a:path>
            </a:pathLst>
          </a:custGeom>
          <a:blipFill>
            <a:blip r:embed="rId2"/>
            <a:stretch>
              <a:fillRect l="0" t="0" r="0" b="0"/>
            </a:stretch>
          </a:blipFill>
        </p:spPr>
      </p:sp>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SIMULACIÓN 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1192684" y="0"/>
            <a:ext cx="19480684" cy="10431592"/>
          </a:xfrm>
          <a:custGeom>
            <a:avLst/>
            <a:gdLst/>
            <a:ahLst/>
            <a:cxnLst/>
            <a:rect r="r" b="b" t="t" l="l"/>
            <a:pathLst>
              <a:path h="10431592" w="19480684">
                <a:moveTo>
                  <a:pt x="0" y="0"/>
                </a:moveTo>
                <a:lnTo>
                  <a:pt x="19480684" y="0"/>
                </a:lnTo>
                <a:lnTo>
                  <a:pt x="19480684" y="10431592"/>
                </a:lnTo>
                <a:lnTo>
                  <a:pt x="0" y="1043159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785611" y="0"/>
            <a:ext cx="16473689" cy="10287000"/>
          </a:xfrm>
          <a:custGeom>
            <a:avLst/>
            <a:gdLst/>
            <a:ahLst/>
            <a:cxnLst/>
            <a:rect r="r" b="b" t="t" l="l"/>
            <a:pathLst>
              <a:path h="10287000" w="16473689">
                <a:moveTo>
                  <a:pt x="0" y="0"/>
                </a:moveTo>
                <a:lnTo>
                  <a:pt x="16473689" y="0"/>
                </a:lnTo>
                <a:lnTo>
                  <a:pt x="16473689" y="10287000"/>
                </a:lnTo>
                <a:lnTo>
                  <a:pt x="0" y="10287000"/>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143000"/>
            <a:ext cx="18288000" cy="8001000"/>
          </a:xfrm>
          <a:custGeom>
            <a:avLst/>
            <a:gdLst/>
            <a:ahLst/>
            <a:cxnLst/>
            <a:rect r="r" b="b" t="t" l="l"/>
            <a:pathLst>
              <a:path h="8001000" w="18288000">
                <a:moveTo>
                  <a:pt x="0" y="0"/>
                </a:moveTo>
                <a:lnTo>
                  <a:pt x="18288000" y="0"/>
                </a:lnTo>
                <a:lnTo>
                  <a:pt x="18288000" y="8001000"/>
                </a:lnTo>
                <a:lnTo>
                  <a:pt x="0" y="800100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1254933" y="2124100"/>
            <a:ext cx="15778133" cy="7756211"/>
          </a:xfrm>
          <a:custGeom>
            <a:avLst/>
            <a:gdLst/>
            <a:ahLst/>
            <a:cxnLst/>
            <a:rect r="r" b="b" t="t" l="l"/>
            <a:pathLst>
              <a:path h="7756211" w="15778133">
                <a:moveTo>
                  <a:pt x="0" y="0"/>
                </a:moveTo>
                <a:lnTo>
                  <a:pt x="15778134" y="0"/>
                </a:lnTo>
                <a:lnTo>
                  <a:pt x="15778134" y="7756211"/>
                </a:lnTo>
                <a:lnTo>
                  <a:pt x="0" y="7756211"/>
                </a:lnTo>
                <a:lnTo>
                  <a:pt x="0" y="0"/>
                </a:lnTo>
                <a:close/>
              </a:path>
            </a:pathLst>
          </a:custGeom>
          <a:blipFill>
            <a:blip r:embed="rId2"/>
            <a:stretch>
              <a:fillRect l="0" t="0" r="0" b="0"/>
            </a:stretch>
          </a:blipFill>
        </p:spPr>
      </p:sp>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SIMULACIÓN 2</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980531" y="0"/>
            <a:ext cx="16326939" cy="10287000"/>
          </a:xfrm>
          <a:custGeom>
            <a:avLst/>
            <a:gdLst/>
            <a:ahLst/>
            <a:cxnLst/>
            <a:rect r="r" b="b" t="t" l="l"/>
            <a:pathLst>
              <a:path h="10287000" w="16326939">
                <a:moveTo>
                  <a:pt x="0" y="0"/>
                </a:moveTo>
                <a:lnTo>
                  <a:pt x="16326938" y="0"/>
                </a:lnTo>
                <a:lnTo>
                  <a:pt x="16326938" y="10287000"/>
                </a:lnTo>
                <a:lnTo>
                  <a:pt x="0" y="10287000"/>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1015433" y="0"/>
            <a:ext cx="16257134" cy="10287000"/>
          </a:xfrm>
          <a:custGeom>
            <a:avLst/>
            <a:gdLst/>
            <a:ahLst/>
            <a:cxnLst/>
            <a:rect r="r" b="b" t="t" l="l"/>
            <a:pathLst>
              <a:path h="10287000" w="16257134">
                <a:moveTo>
                  <a:pt x="0" y="0"/>
                </a:moveTo>
                <a:lnTo>
                  <a:pt x="16257134" y="0"/>
                </a:lnTo>
                <a:lnTo>
                  <a:pt x="16257134"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63464"/>
            <a:chOff x="0" y="0"/>
            <a:chExt cx="6186311" cy="528875"/>
          </a:xfrm>
        </p:grpSpPr>
        <p:sp>
          <p:nvSpPr>
            <p:cNvPr name="Freeform 3" id="3"/>
            <p:cNvSpPr/>
            <p:nvPr/>
          </p:nvSpPr>
          <p:spPr>
            <a:xfrm flipH="false" flipV="false" rot="0">
              <a:off x="0" y="0"/>
              <a:ext cx="6186311" cy="528875"/>
            </a:xfrm>
            <a:custGeom>
              <a:avLst/>
              <a:gdLst/>
              <a:ahLst/>
              <a:cxnLst/>
              <a:rect r="r" b="b" t="t" l="l"/>
              <a:pathLst>
                <a:path h="528875" w="6186311">
                  <a:moveTo>
                    <a:pt x="0" y="0"/>
                  </a:moveTo>
                  <a:lnTo>
                    <a:pt x="6186311" y="0"/>
                  </a:lnTo>
                  <a:lnTo>
                    <a:pt x="6186311" y="528875"/>
                  </a:lnTo>
                  <a:lnTo>
                    <a:pt x="0" y="528875"/>
                  </a:lnTo>
                  <a:close/>
                </a:path>
              </a:pathLst>
            </a:custGeom>
            <a:solidFill>
              <a:srgbClr val="FFC700"/>
            </a:solidFill>
          </p:spPr>
        </p:sp>
      </p:grpSp>
      <p:sp>
        <p:nvSpPr>
          <p:cNvPr name="Freeform 4" id="4"/>
          <p:cNvSpPr/>
          <p:nvPr/>
        </p:nvSpPr>
        <p:spPr>
          <a:xfrm flipH="false" flipV="false" rot="0">
            <a:off x="4762" y="1563464"/>
            <a:ext cx="8063714" cy="8714055"/>
          </a:xfrm>
          <a:custGeom>
            <a:avLst/>
            <a:gdLst/>
            <a:ahLst/>
            <a:cxnLst/>
            <a:rect r="r" b="b" t="t" l="l"/>
            <a:pathLst>
              <a:path h="8714055" w="8063714">
                <a:moveTo>
                  <a:pt x="0" y="0"/>
                </a:moveTo>
                <a:lnTo>
                  <a:pt x="8063714" y="0"/>
                </a:lnTo>
                <a:lnTo>
                  <a:pt x="8063714" y="8714055"/>
                </a:lnTo>
                <a:lnTo>
                  <a:pt x="0" y="8714055"/>
                </a:lnTo>
                <a:lnTo>
                  <a:pt x="0" y="0"/>
                </a:lnTo>
                <a:close/>
              </a:path>
            </a:pathLst>
          </a:custGeom>
          <a:blipFill>
            <a:blip r:embed="rId2"/>
            <a:stretch>
              <a:fillRect l="0" t="-11766" r="0" b="-11766"/>
            </a:stretch>
          </a:blipFill>
        </p:spPr>
      </p:sp>
      <p:sp>
        <p:nvSpPr>
          <p:cNvPr name="TextBox 5" id="5"/>
          <p:cNvSpPr txBox="true"/>
          <p:nvPr/>
        </p:nvSpPr>
        <p:spPr>
          <a:xfrm rot="0">
            <a:off x="10603535" y="5201896"/>
            <a:ext cx="5532090" cy="481330"/>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6" id="6"/>
          <p:cNvSpPr txBox="true"/>
          <p:nvPr/>
        </p:nvSpPr>
        <p:spPr>
          <a:xfrm rot="0">
            <a:off x="10064667" y="4894350"/>
            <a:ext cx="6070958" cy="4180841"/>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La poca optimización del rendimiento de un intercambiador de calor genera ineficiencia energética produciendo sobre costos, fallas y contaminación ambiental.</a:t>
            </a:r>
          </a:p>
        </p:txBody>
      </p:sp>
      <p:grpSp>
        <p:nvGrpSpPr>
          <p:cNvPr name="Group 7" id="7"/>
          <p:cNvGrpSpPr/>
          <p:nvPr/>
        </p:nvGrpSpPr>
        <p:grpSpPr>
          <a:xfrm rot="0">
            <a:off x="10334101" y="2315013"/>
            <a:ext cx="5532090" cy="2828487"/>
            <a:chOff x="0" y="0"/>
            <a:chExt cx="7376120" cy="3771315"/>
          </a:xfrm>
        </p:grpSpPr>
        <p:sp>
          <p:nvSpPr>
            <p:cNvPr name="TextBox 8" id="8"/>
            <p:cNvSpPr txBox="true"/>
            <p:nvPr/>
          </p:nvSpPr>
          <p:spPr>
            <a:xfrm rot="0">
              <a:off x="0" y="3065988"/>
              <a:ext cx="7376120" cy="705327"/>
            </a:xfrm>
            <a:prstGeom prst="rect">
              <a:avLst/>
            </a:prstGeom>
          </p:spPr>
          <p:txBody>
            <a:bodyPr anchor="t" rtlCol="false" tIns="0" lIns="0" bIns="0" rIns="0">
              <a:spAutoFit/>
            </a:bodyPr>
            <a:lstStyle/>
            <a:p>
              <a:pPr algn="l" marL="0" indent="0" lvl="0">
                <a:lnSpc>
                  <a:spcPts val="4579"/>
                </a:lnSpc>
                <a:spcBef>
                  <a:spcPct val="0"/>
                </a:spcBef>
              </a:pPr>
            </a:p>
          </p:txBody>
        </p:sp>
        <p:sp>
          <p:nvSpPr>
            <p:cNvPr name="TextBox 9" id="9"/>
            <p:cNvSpPr txBox="true"/>
            <p:nvPr/>
          </p:nvSpPr>
          <p:spPr>
            <a:xfrm rot="0">
              <a:off x="0" y="9525"/>
              <a:ext cx="7376120" cy="2835275"/>
            </a:xfrm>
            <a:prstGeom prst="rect">
              <a:avLst/>
            </a:prstGeom>
          </p:spPr>
          <p:txBody>
            <a:bodyPr anchor="t" rtlCol="false" tIns="0" lIns="0" bIns="0" rIns="0">
              <a:spAutoFit/>
            </a:bodyPr>
            <a:lstStyle/>
            <a:p>
              <a:pPr algn="l" marL="0" indent="0" lvl="0">
                <a:lnSpc>
                  <a:spcPts val="8460"/>
                </a:lnSpc>
                <a:spcBef>
                  <a:spcPct val="0"/>
                </a:spcBef>
              </a:pPr>
              <a:r>
                <a:rPr lang="en-US" sz="7050">
                  <a:solidFill>
                    <a:srgbClr val="000000"/>
                  </a:solidFill>
                  <a:latin typeface="Inter Bold"/>
                </a:rPr>
                <a:t>Problema y justificación</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956163"/>
            <a:ext cx="18288000" cy="6374674"/>
          </a:xfrm>
          <a:custGeom>
            <a:avLst/>
            <a:gdLst/>
            <a:ahLst/>
            <a:cxnLst/>
            <a:rect r="r" b="b" t="t" l="l"/>
            <a:pathLst>
              <a:path h="6374674" w="18288000">
                <a:moveTo>
                  <a:pt x="0" y="0"/>
                </a:moveTo>
                <a:lnTo>
                  <a:pt x="18288000" y="0"/>
                </a:lnTo>
                <a:lnTo>
                  <a:pt x="18288000" y="6374674"/>
                </a:lnTo>
                <a:lnTo>
                  <a:pt x="0" y="6374674"/>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1185438" y="2124100"/>
            <a:ext cx="16195868" cy="8084998"/>
          </a:xfrm>
          <a:custGeom>
            <a:avLst/>
            <a:gdLst/>
            <a:ahLst/>
            <a:cxnLst/>
            <a:rect r="r" b="b" t="t" l="l"/>
            <a:pathLst>
              <a:path h="8084998" w="16195868">
                <a:moveTo>
                  <a:pt x="0" y="0"/>
                </a:moveTo>
                <a:lnTo>
                  <a:pt x="16195868" y="0"/>
                </a:lnTo>
                <a:lnTo>
                  <a:pt x="16195868" y="8084998"/>
                </a:lnTo>
                <a:lnTo>
                  <a:pt x="0" y="8084998"/>
                </a:lnTo>
                <a:lnTo>
                  <a:pt x="0" y="0"/>
                </a:lnTo>
                <a:close/>
              </a:path>
            </a:pathLst>
          </a:custGeom>
          <a:blipFill>
            <a:blip r:embed="rId2"/>
            <a:stretch>
              <a:fillRect l="0" t="0" r="0" b="0"/>
            </a:stretch>
          </a:blipFill>
        </p:spPr>
      </p:sp>
      <p:grpSp>
        <p:nvGrpSpPr>
          <p:cNvPr name="Group 3" id="3"/>
          <p:cNvGrpSpPr/>
          <p:nvPr/>
        </p:nvGrpSpPr>
        <p:grpSpPr>
          <a:xfrm rot="0">
            <a:off x="0" y="0"/>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1505596" y="474186"/>
            <a:ext cx="1527680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SIMULACIÓN 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2216990" y="0"/>
            <a:ext cx="13854019" cy="10191011"/>
          </a:xfrm>
          <a:custGeom>
            <a:avLst/>
            <a:gdLst/>
            <a:ahLst/>
            <a:cxnLst/>
            <a:rect r="r" b="b" t="t" l="l"/>
            <a:pathLst>
              <a:path h="10191011" w="13854019">
                <a:moveTo>
                  <a:pt x="0" y="0"/>
                </a:moveTo>
                <a:lnTo>
                  <a:pt x="13854020" y="0"/>
                </a:lnTo>
                <a:lnTo>
                  <a:pt x="13854020" y="10191011"/>
                </a:lnTo>
                <a:lnTo>
                  <a:pt x="0" y="10191011"/>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285224"/>
            <a:ext cx="18288000" cy="9716552"/>
          </a:xfrm>
          <a:custGeom>
            <a:avLst/>
            <a:gdLst/>
            <a:ahLst/>
            <a:cxnLst/>
            <a:rect r="r" b="b" t="t" l="l"/>
            <a:pathLst>
              <a:path h="9716552" w="18288000">
                <a:moveTo>
                  <a:pt x="0" y="0"/>
                </a:moveTo>
                <a:lnTo>
                  <a:pt x="18288000" y="0"/>
                </a:lnTo>
                <a:lnTo>
                  <a:pt x="18288000" y="9716552"/>
                </a:lnTo>
                <a:lnTo>
                  <a:pt x="0" y="9716552"/>
                </a:lnTo>
                <a:lnTo>
                  <a:pt x="0" y="0"/>
                </a:lnTo>
                <a:close/>
              </a:path>
            </a:pathLst>
          </a:custGeom>
          <a:blipFill>
            <a:blip r:embed="rId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38100" y="1500188"/>
            <a:ext cx="18288000" cy="7286625"/>
          </a:xfrm>
          <a:custGeom>
            <a:avLst/>
            <a:gdLst/>
            <a:ahLst/>
            <a:cxnLst/>
            <a:rect r="r" b="b" t="t" l="l"/>
            <a:pathLst>
              <a:path h="7286625" w="18288000">
                <a:moveTo>
                  <a:pt x="0" y="0"/>
                </a:moveTo>
                <a:lnTo>
                  <a:pt x="18288000" y="0"/>
                </a:lnTo>
                <a:lnTo>
                  <a:pt x="18288000" y="7286625"/>
                </a:lnTo>
                <a:lnTo>
                  <a:pt x="0" y="7286625"/>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1088" cy="10287000"/>
            <a:chOff x="0" y="0"/>
            <a:chExt cx="1981276" cy="3752725"/>
          </a:xfrm>
        </p:grpSpPr>
        <p:sp>
          <p:nvSpPr>
            <p:cNvPr name="Freeform 3" id="3"/>
            <p:cNvSpPr/>
            <p:nvPr/>
          </p:nvSpPr>
          <p:spPr>
            <a:xfrm flipH="false" flipV="false" rot="0">
              <a:off x="0" y="0"/>
              <a:ext cx="1981276" cy="3752726"/>
            </a:xfrm>
            <a:custGeom>
              <a:avLst/>
              <a:gdLst/>
              <a:ahLst/>
              <a:cxnLst/>
              <a:rect r="r" b="b" t="t" l="l"/>
              <a:pathLst>
                <a:path h="3752726" w="1981276">
                  <a:moveTo>
                    <a:pt x="0" y="0"/>
                  </a:moveTo>
                  <a:lnTo>
                    <a:pt x="1981276" y="0"/>
                  </a:lnTo>
                  <a:lnTo>
                    <a:pt x="1981276" y="3752726"/>
                  </a:lnTo>
                  <a:lnTo>
                    <a:pt x="0" y="3752726"/>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639048" y="3973830"/>
            <a:ext cx="8131707" cy="2510790"/>
          </a:xfrm>
          <a:prstGeom prst="rect">
            <a:avLst/>
          </a:prstGeom>
        </p:spPr>
        <p:txBody>
          <a:bodyPr anchor="t" rtlCol="false" tIns="0" lIns="0" bIns="0" rIns="0">
            <a:spAutoFit/>
          </a:bodyPr>
          <a:lstStyle/>
          <a:p>
            <a:pPr algn="l">
              <a:lnSpc>
                <a:spcPts val="9600"/>
              </a:lnSpc>
            </a:pPr>
            <a:r>
              <a:rPr lang="en-US" sz="9600">
                <a:solidFill>
                  <a:srgbClr val="14130D"/>
                </a:solidFill>
                <a:latin typeface="Oswald Bold"/>
              </a:rPr>
              <a:t>PLAN DE MANTENIMIENTO</a:t>
            </a:r>
          </a:p>
        </p:txBody>
      </p:sp>
      <p:grpSp>
        <p:nvGrpSpPr>
          <p:cNvPr name="Group 6" id="6"/>
          <p:cNvGrpSpPr/>
          <p:nvPr/>
        </p:nvGrpSpPr>
        <p:grpSpPr>
          <a:xfrm rot="0">
            <a:off x="1028700" y="1442619"/>
            <a:ext cx="7185667" cy="7401762"/>
            <a:chOff x="0" y="0"/>
            <a:chExt cx="9580889" cy="9869016"/>
          </a:xfrm>
        </p:grpSpPr>
        <p:pic>
          <p:nvPicPr>
            <p:cNvPr name="Picture 7" id="7"/>
            <p:cNvPicPr>
              <a:picLocks noChangeAspect="true"/>
            </p:cNvPicPr>
            <p:nvPr/>
          </p:nvPicPr>
          <p:blipFill>
            <a:blip r:embed="rId4"/>
            <a:srcRect l="17629" t="0" r="17629" b="0"/>
            <a:stretch>
              <a:fillRect/>
            </a:stretch>
          </p:blipFill>
          <p:spPr>
            <a:xfrm flipH="false" flipV="false">
              <a:off x="0" y="0"/>
              <a:ext cx="9580889" cy="9869016"/>
            </a:xfrm>
            <a:prstGeom prst="rect">
              <a:avLst/>
            </a:prstGeom>
          </p:spPr>
        </p:pic>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1028700"/>
            <a:ext cx="8421958" cy="9258300"/>
            <a:chOff x="0" y="0"/>
            <a:chExt cx="11229277" cy="12344400"/>
          </a:xfrm>
        </p:grpSpPr>
        <p:pic>
          <p:nvPicPr>
            <p:cNvPr name="Picture 16" id="16"/>
            <p:cNvPicPr>
              <a:picLocks noChangeAspect="true"/>
            </p:cNvPicPr>
            <p:nvPr/>
          </p:nvPicPr>
          <p:blipFill>
            <a:blip r:embed="rId4"/>
            <a:srcRect l="19702" t="0" r="19702" b="0"/>
            <a:stretch>
              <a:fillRect/>
            </a:stretch>
          </p:blipFill>
          <p:spPr>
            <a:xfrm flipH="false" flipV="false">
              <a:off x="0" y="0"/>
              <a:ext cx="11229277" cy="12344400"/>
            </a:xfrm>
            <a:prstGeom prst="rect">
              <a:avLst/>
            </a:prstGeom>
          </p:spPr>
        </p:pic>
      </p:grpSp>
      <p:sp>
        <p:nvSpPr>
          <p:cNvPr name="TextBox 17" id="17"/>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18" id="18"/>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19" id="19"/>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0" id="20"/>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1" id="21"/>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2" id="22"/>
          <p:cNvSpPr txBox="true"/>
          <p:nvPr/>
        </p:nvSpPr>
        <p:spPr>
          <a:xfrm rot="0">
            <a:off x="10177101" y="7845440"/>
            <a:ext cx="5763741" cy="198120"/>
          </a:xfrm>
          <a:prstGeom prst="rect">
            <a:avLst/>
          </a:prstGeom>
        </p:spPr>
        <p:txBody>
          <a:bodyPr anchor="t" rtlCol="false" tIns="0" lIns="0" bIns="0" rIns="0">
            <a:spAutoFit/>
          </a:bodyPr>
          <a:lstStyle/>
          <a:p>
            <a:pPr algn="l">
              <a:lnSpc>
                <a:spcPts val="1680"/>
              </a:lnSpc>
              <a:spcBef>
                <a:spcPct val="0"/>
              </a:spcBef>
            </a:pPr>
          </a:p>
        </p:txBody>
      </p:sp>
      <p:grpSp>
        <p:nvGrpSpPr>
          <p:cNvPr name="Group 23" id="23"/>
          <p:cNvGrpSpPr/>
          <p:nvPr/>
        </p:nvGrpSpPr>
        <p:grpSpPr>
          <a:xfrm rot="0">
            <a:off x="0" y="0"/>
            <a:ext cx="18288000" cy="1951223"/>
            <a:chOff x="0" y="0"/>
            <a:chExt cx="6186311" cy="660043"/>
          </a:xfrm>
        </p:grpSpPr>
        <p:sp>
          <p:nvSpPr>
            <p:cNvPr name="Freeform 24" id="2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5" id="25"/>
          <p:cNvSpPr txBox="true"/>
          <p:nvPr/>
        </p:nvSpPr>
        <p:spPr>
          <a:xfrm rot="0">
            <a:off x="5362747" y="358215"/>
            <a:ext cx="6118421"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METODOLOGIA</a:t>
            </a:r>
          </a:p>
        </p:txBody>
      </p:sp>
      <p:sp>
        <p:nvSpPr>
          <p:cNvPr name="TextBox 26" id="26"/>
          <p:cNvSpPr txBox="true"/>
          <p:nvPr/>
        </p:nvSpPr>
        <p:spPr>
          <a:xfrm rot="0">
            <a:off x="9009501" y="2536137"/>
            <a:ext cx="8546482" cy="7448550"/>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rPr>
              <a:t>Para la elaboración del plan de mantenimiento se hará uso de un Aval de alta dirección, la cual divide los pasos de trabajo en:</a:t>
            </a:r>
          </a:p>
          <a:p>
            <a:pPr algn="l" marL="647702" indent="-323851" lvl="1">
              <a:lnSpc>
                <a:spcPts val="4200"/>
              </a:lnSpc>
              <a:buAutoNum type="arabicPeriod" startAt="1"/>
            </a:pPr>
            <a:r>
              <a:rPr lang="en-US" sz="3000">
                <a:solidFill>
                  <a:srgbClr val="000000"/>
                </a:solidFill>
                <a:latin typeface="Canva Sans"/>
              </a:rPr>
              <a:t>-División Lógica de planta</a:t>
            </a:r>
          </a:p>
          <a:p>
            <a:pPr algn="l" marL="647702" indent="-323851" lvl="1">
              <a:lnSpc>
                <a:spcPts val="4200"/>
              </a:lnSpc>
              <a:buAutoNum type="arabicPeriod" startAt="1"/>
            </a:pPr>
            <a:r>
              <a:rPr lang="en-US" sz="3000">
                <a:solidFill>
                  <a:srgbClr val="000000"/>
                </a:solidFill>
                <a:latin typeface="Canva Sans"/>
              </a:rPr>
              <a:t>-Codificación</a:t>
            </a:r>
          </a:p>
          <a:p>
            <a:pPr algn="l" marL="647702" indent="-323851" lvl="1">
              <a:lnSpc>
                <a:spcPts val="4200"/>
              </a:lnSpc>
              <a:buAutoNum type="arabicPeriod" startAt="1"/>
            </a:pPr>
            <a:r>
              <a:rPr lang="en-US" sz="3000">
                <a:solidFill>
                  <a:srgbClr val="000000"/>
                </a:solidFill>
                <a:latin typeface="Canva Sans"/>
              </a:rPr>
              <a:t>-Inventario de activos y repuestos</a:t>
            </a:r>
          </a:p>
          <a:p>
            <a:pPr algn="l" marL="647702" indent="-323851" lvl="1">
              <a:lnSpc>
                <a:spcPts val="4200"/>
              </a:lnSpc>
              <a:buAutoNum type="arabicPeriod" startAt="1"/>
            </a:pPr>
            <a:r>
              <a:rPr lang="en-US" sz="3000">
                <a:solidFill>
                  <a:srgbClr val="000000"/>
                </a:solidFill>
                <a:latin typeface="Canva Sans"/>
              </a:rPr>
              <a:t>-Fichas técnicas y manuales</a:t>
            </a:r>
          </a:p>
          <a:p>
            <a:pPr algn="l" marL="647702" indent="-323851" lvl="1">
              <a:lnSpc>
                <a:spcPts val="4200"/>
              </a:lnSpc>
              <a:buAutoNum type="arabicPeriod" startAt="1"/>
            </a:pPr>
            <a:r>
              <a:rPr lang="en-US" sz="3000">
                <a:solidFill>
                  <a:srgbClr val="000000"/>
                </a:solidFill>
                <a:latin typeface="Canva Sans"/>
              </a:rPr>
              <a:t>-Formato de mantenimiento</a:t>
            </a:r>
          </a:p>
          <a:p>
            <a:pPr algn="l" marL="647702" indent="-323851" lvl="1">
              <a:lnSpc>
                <a:spcPts val="4200"/>
              </a:lnSpc>
              <a:buAutoNum type="arabicPeriod" startAt="1"/>
            </a:pPr>
            <a:r>
              <a:rPr lang="en-US" sz="3000">
                <a:solidFill>
                  <a:srgbClr val="000000"/>
                </a:solidFill>
                <a:latin typeface="Canva Sans"/>
              </a:rPr>
              <a:t>-Gestión de recursos humanos</a:t>
            </a:r>
          </a:p>
          <a:p>
            <a:pPr algn="l" marL="647702" indent="-323851" lvl="1">
              <a:lnSpc>
                <a:spcPts val="4200"/>
              </a:lnSpc>
              <a:buAutoNum type="arabicPeriod" startAt="1"/>
            </a:pPr>
            <a:r>
              <a:rPr lang="en-US" sz="3000">
                <a:solidFill>
                  <a:srgbClr val="000000"/>
                </a:solidFill>
                <a:latin typeface="Canva Sans"/>
              </a:rPr>
              <a:t>-Planificación</a:t>
            </a:r>
          </a:p>
          <a:p>
            <a:pPr algn="l" marL="647702" indent="-323851" lvl="1">
              <a:lnSpc>
                <a:spcPts val="4200"/>
              </a:lnSpc>
              <a:buAutoNum type="arabicPeriod" startAt="1"/>
            </a:pPr>
            <a:r>
              <a:rPr lang="en-US" sz="3000">
                <a:solidFill>
                  <a:srgbClr val="000000"/>
                </a:solidFill>
                <a:latin typeface="Canva Sans"/>
              </a:rPr>
              <a:t>-Flujograma y Organigrama</a:t>
            </a:r>
          </a:p>
          <a:p>
            <a:pPr algn="l" marL="647702" indent="-323851" lvl="1">
              <a:lnSpc>
                <a:spcPts val="4200"/>
              </a:lnSpc>
              <a:buAutoNum type="arabicPeriod" startAt="1"/>
            </a:pPr>
            <a:r>
              <a:rPr lang="en-US" sz="3000">
                <a:solidFill>
                  <a:srgbClr val="000000"/>
                </a:solidFill>
                <a:latin typeface="Canva Sans"/>
              </a:rPr>
              <a:t>-Gestión de desechos tóxicos</a:t>
            </a:r>
          </a:p>
          <a:p>
            <a:pPr algn="l" marL="647702" indent="-323851" lvl="1">
              <a:lnSpc>
                <a:spcPts val="4200"/>
              </a:lnSpc>
              <a:buAutoNum type="arabicPeriod" startAt="1"/>
            </a:pPr>
            <a:r>
              <a:rPr lang="en-US" sz="3000">
                <a:solidFill>
                  <a:srgbClr val="000000"/>
                </a:solidFill>
                <a:latin typeface="Canva Sans"/>
              </a:rPr>
              <a:t>-Gestión de la SST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5143500"/>
            <a:ext cx="4730533" cy="5143500"/>
            <a:chOff x="0" y="0"/>
            <a:chExt cx="812800" cy="883756"/>
          </a:xfrm>
        </p:grpSpPr>
        <p:sp>
          <p:nvSpPr>
            <p:cNvPr name="Freeform 16" id="16"/>
            <p:cNvSpPr/>
            <p:nvPr/>
          </p:nvSpPr>
          <p:spPr>
            <a:xfrm flipH="false" flipV="false" rot="0">
              <a:off x="0" y="0"/>
              <a:ext cx="812800" cy="883756"/>
            </a:xfrm>
            <a:custGeom>
              <a:avLst/>
              <a:gdLst/>
              <a:ahLst/>
              <a:cxnLst/>
              <a:rect r="r" b="b" t="t" l="l"/>
              <a:pathLst>
                <a:path h="883756" w="812800">
                  <a:moveTo>
                    <a:pt x="0" y="0"/>
                  </a:moveTo>
                  <a:lnTo>
                    <a:pt x="812800" y="0"/>
                  </a:lnTo>
                  <a:lnTo>
                    <a:pt x="812800" y="883756"/>
                  </a:lnTo>
                  <a:lnTo>
                    <a:pt x="0" y="883756"/>
                  </a:lnTo>
                  <a:close/>
                </a:path>
              </a:pathLst>
            </a:custGeom>
            <a:solidFill>
              <a:srgbClr val="FFB000"/>
            </a:solidFill>
          </p:spPr>
        </p:sp>
        <p:sp>
          <p:nvSpPr>
            <p:cNvPr name="TextBox 17" id="17"/>
            <p:cNvSpPr txBox="true"/>
            <p:nvPr/>
          </p:nvSpPr>
          <p:spPr>
            <a:xfrm>
              <a:off x="0" y="-38100"/>
              <a:ext cx="812800" cy="92185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1951223"/>
            <a:ext cx="7782292" cy="8335777"/>
            <a:chOff x="0" y="0"/>
            <a:chExt cx="10376390" cy="11114369"/>
          </a:xfrm>
        </p:grpSpPr>
        <p:pic>
          <p:nvPicPr>
            <p:cNvPr name="Picture 19" id="19"/>
            <p:cNvPicPr>
              <a:picLocks noChangeAspect="true"/>
            </p:cNvPicPr>
            <p:nvPr/>
          </p:nvPicPr>
          <p:blipFill>
            <a:blip r:embed="rId4"/>
            <a:srcRect l="6639" t="0" r="6639" b="0"/>
            <a:stretch>
              <a:fillRect/>
            </a:stretch>
          </p:blipFill>
          <p:spPr>
            <a:xfrm flipH="false" flipV="false">
              <a:off x="0" y="0"/>
              <a:ext cx="10376390" cy="11114369"/>
            </a:xfrm>
            <a:prstGeom prst="rect">
              <a:avLst/>
            </a:prstGeom>
          </p:spPr>
        </p:pic>
      </p:grpSp>
      <p:sp>
        <p:nvSpPr>
          <p:cNvPr name="TextBox 20" id="20"/>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1" id="21"/>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2" id="22"/>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3" id="23"/>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4" id="24"/>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5" id="25"/>
          <p:cNvSpPr txBox="true"/>
          <p:nvPr/>
        </p:nvSpPr>
        <p:spPr>
          <a:xfrm rot="0">
            <a:off x="8520277" y="2671631"/>
            <a:ext cx="9170205" cy="21145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rPr>
              <a:t>Compuesto de un PLC y sus respectivas pantallas, así como de un variador de frecuencia, puede modificar en todo momento la potencia de funcionamiento de ambas bombas hidráulicas.</a:t>
            </a:r>
          </a:p>
        </p:txBody>
      </p:sp>
      <p:sp>
        <p:nvSpPr>
          <p:cNvPr name="TextBox 26" id="26"/>
          <p:cNvSpPr txBox="true"/>
          <p:nvPr/>
        </p:nvSpPr>
        <p:spPr>
          <a:xfrm rot="0">
            <a:off x="8470978" y="2214431"/>
            <a:ext cx="4683312"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Sistema de control</a:t>
            </a:r>
          </a:p>
        </p:txBody>
      </p:sp>
      <p:sp>
        <p:nvSpPr>
          <p:cNvPr name="TextBox 27" id="27"/>
          <p:cNvSpPr txBox="true"/>
          <p:nvPr/>
        </p:nvSpPr>
        <p:spPr>
          <a:xfrm rot="0">
            <a:off x="8470978" y="5397276"/>
            <a:ext cx="9170205" cy="15811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rPr>
              <a:t>Conformado por un grupo de sensores de presión, caudal y temperatura; todos ellos dispuestos en la cercanía del intercambiador.</a:t>
            </a:r>
          </a:p>
        </p:txBody>
      </p:sp>
      <p:sp>
        <p:nvSpPr>
          <p:cNvPr name="TextBox 28" id="28"/>
          <p:cNvSpPr txBox="true"/>
          <p:nvPr/>
        </p:nvSpPr>
        <p:spPr>
          <a:xfrm rot="0">
            <a:off x="8520277" y="4857750"/>
            <a:ext cx="5001741"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Sistema de medicion</a:t>
            </a:r>
          </a:p>
        </p:txBody>
      </p:sp>
      <p:sp>
        <p:nvSpPr>
          <p:cNvPr name="TextBox 29" id="29"/>
          <p:cNvSpPr txBox="true"/>
          <p:nvPr/>
        </p:nvSpPr>
        <p:spPr>
          <a:xfrm rot="0">
            <a:off x="8470978" y="7703820"/>
            <a:ext cx="9170205" cy="21145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rPr>
              <a:t>Establecido principalmente por tuberías de 1/2" y 2 bombas de 1HP respectivamente, que servirán para simular las condiciones de flujo de ambos fluidos.</a:t>
            </a:r>
          </a:p>
        </p:txBody>
      </p:sp>
      <p:sp>
        <p:nvSpPr>
          <p:cNvPr name="TextBox 30" id="30"/>
          <p:cNvSpPr txBox="true"/>
          <p:nvPr/>
        </p:nvSpPr>
        <p:spPr>
          <a:xfrm rot="0">
            <a:off x="8470978" y="7132320"/>
            <a:ext cx="4585103"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Sistema de bombeo</a:t>
            </a:r>
          </a:p>
        </p:txBody>
      </p:sp>
      <p:grpSp>
        <p:nvGrpSpPr>
          <p:cNvPr name="Group 31" id="31"/>
          <p:cNvGrpSpPr/>
          <p:nvPr/>
        </p:nvGrpSpPr>
        <p:grpSpPr>
          <a:xfrm rot="0">
            <a:off x="0" y="0"/>
            <a:ext cx="18288000" cy="1951223"/>
            <a:chOff x="0" y="0"/>
            <a:chExt cx="6186311" cy="660043"/>
          </a:xfrm>
        </p:grpSpPr>
        <p:sp>
          <p:nvSpPr>
            <p:cNvPr name="Freeform 32" id="32"/>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33" id="33"/>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DIVISIÓN LÓGICA DE PLANTA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144000" y="1028700"/>
            <a:ext cx="9144000" cy="5543087"/>
            <a:chOff x="0" y="0"/>
            <a:chExt cx="12192000" cy="7390782"/>
          </a:xfrm>
        </p:grpSpPr>
        <p:pic>
          <p:nvPicPr>
            <p:cNvPr name="Picture 13" id="13"/>
            <p:cNvPicPr>
              <a:picLocks noChangeAspect="true"/>
            </p:cNvPicPr>
            <p:nvPr/>
          </p:nvPicPr>
          <p:blipFill>
            <a:blip r:embed="rId4"/>
            <a:srcRect l="0" t="5790" r="0" b="5790"/>
            <a:stretch>
              <a:fillRect/>
            </a:stretch>
          </p:blipFill>
          <p:spPr>
            <a:xfrm flipH="false" flipV="false">
              <a:off x="0" y="0"/>
              <a:ext cx="12192000" cy="7390782"/>
            </a:xfrm>
            <a:prstGeom prst="rect">
              <a:avLst/>
            </a:prstGeom>
          </p:spPr>
        </p:pic>
      </p:grpSp>
      <p:grpSp>
        <p:nvGrpSpPr>
          <p:cNvPr name="Group 14" id="14"/>
          <p:cNvGrpSpPr/>
          <p:nvPr/>
        </p:nvGrpSpPr>
        <p:grpSpPr>
          <a:xfrm rot="0">
            <a:off x="9144000" y="6571787"/>
            <a:ext cx="9144000" cy="3715213"/>
            <a:chOff x="0" y="0"/>
            <a:chExt cx="12192000" cy="4953618"/>
          </a:xfrm>
        </p:grpSpPr>
        <p:pic>
          <p:nvPicPr>
            <p:cNvPr name="Picture 15" id="15"/>
            <p:cNvPicPr>
              <a:picLocks noChangeAspect="true"/>
            </p:cNvPicPr>
            <p:nvPr/>
          </p:nvPicPr>
          <p:blipFill>
            <a:blip r:embed="rId5"/>
            <a:srcRect l="0" t="22768" r="0" b="22768"/>
            <a:stretch>
              <a:fillRect/>
            </a:stretch>
          </p:blipFill>
          <p:spPr>
            <a:xfrm flipH="false" flipV="false">
              <a:off x="0" y="0"/>
              <a:ext cx="12192000" cy="4953618"/>
            </a:xfrm>
            <a:prstGeom prst="rect">
              <a:avLst/>
            </a:prstGeom>
          </p:spPr>
        </p:pic>
      </p:grpSp>
      <p:sp>
        <p:nvSpPr>
          <p:cNvPr name="Freeform 16" id="16"/>
          <p:cNvSpPr/>
          <p:nvPr/>
        </p:nvSpPr>
        <p:spPr>
          <a:xfrm flipH="false" flipV="false" rot="0">
            <a:off x="1881796" y="2581570"/>
            <a:ext cx="5099373" cy="7171778"/>
          </a:xfrm>
          <a:custGeom>
            <a:avLst/>
            <a:gdLst/>
            <a:ahLst/>
            <a:cxnLst/>
            <a:rect r="r" b="b" t="t" l="l"/>
            <a:pathLst>
              <a:path h="7171778" w="5099373">
                <a:moveTo>
                  <a:pt x="0" y="0"/>
                </a:moveTo>
                <a:lnTo>
                  <a:pt x="5099373" y="0"/>
                </a:lnTo>
                <a:lnTo>
                  <a:pt x="5099373" y="7171778"/>
                </a:lnTo>
                <a:lnTo>
                  <a:pt x="0" y="7171778"/>
                </a:lnTo>
                <a:lnTo>
                  <a:pt x="0" y="0"/>
                </a:lnTo>
                <a:close/>
              </a:path>
            </a:pathLst>
          </a:custGeom>
          <a:blipFill>
            <a:blip r:embed="rId6"/>
            <a:stretch>
              <a:fillRect l="0" t="0" r="0" b="0"/>
            </a:stretch>
          </a:blipFill>
        </p:spPr>
      </p:sp>
      <p:sp>
        <p:nvSpPr>
          <p:cNvPr name="TextBox 17" id="17"/>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18" id="18"/>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19" id="19"/>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0" id="20"/>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1" id="21"/>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grpSp>
        <p:nvGrpSpPr>
          <p:cNvPr name="Group 22" id="22"/>
          <p:cNvGrpSpPr/>
          <p:nvPr/>
        </p:nvGrpSpPr>
        <p:grpSpPr>
          <a:xfrm rot="0">
            <a:off x="0" y="0"/>
            <a:ext cx="18288000" cy="1951223"/>
            <a:chOff x="0" y="0"/>
            <a:chExt cx="6186311" cy="660043"/>
          </a:xfrm>
        </p:grpSpPr>
        <p:sp>
          <p:nvSpPr>
            <p:cNvPr name="Freeform 23" id="23"/>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4" id="24"/>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DIVISIÓN LÓGICA DE PLANTA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6172200"/>
            <a:ext cx="6096000" cy="4114800"/>
            <a:chOff x="0" y="0"/>
            <a:chExt cx="8128000" cy="5486400"/>
          </a:xfrm>
        </p:grpSpPr>
        <p:pic>
          <p:nvPicPr>
            <p:cNvPr name="Picture 16" id="16"/>
            <p:cNvPicPr>
              <a:picLocks noChangeAspect="true"/>
            </p:cNvPicPr>
            <p:nvPr/>
          </p:nvPicPr>
          <p:blipFill>
            <a:blip r:embed="rId4"/>
            <a:srcRect l="0" t="799" r="0" b="799"/>
            <a:stretch>
              <a:fillRect/>
            </a:stretch>
          </p:blipFill>
          <p:spPr>
            <a:xfrm flipH="false" flipV="false">
              <a:off x="0" y="0"/>
              <a:ext cx="8128000" cy="5486400"/>
            </a:xfrm>
            <a:prstGeom prst="rect">
              <a:avLst/>
            </a:prstGeom>
          </p:spPr>
        </p:pic>
      </p:grpSp>
      <p:grpSp>
        <p:nvGrpSpPr>
          <p:cNvPr name="Group 17" id="17"/>
          <p:cNvGrpSpPr/>
          <p:nvPr/>
        </p:nvGrpSpPr>
        <p:grpSpPr>
          <a:xfrm rot="0">
            <a:off x="6207410" y="2344788"/>
            <a:ext cx="6096000" cy="8229600"/>
            <a:chOff x="0" y="0"/>
            <a:chExt cx="8128000" cy="10972800"/>
          </a:xfrm>
        </p:grpSpPr>
        <p:pic>
          <p:nvPicPr>
            <p:cNvPr name="Picture 18" id="18"/>
            <p:cNvPicPr>
              <a:picLocks noChangeAspect="true"/>
            </p:cNvPicPr>
            <p:nvPr/>
          </p:nvPicPr>
          <p:blipFill>
            <a:blip r:embed="rId5"/>
            <a:srcRect l="0" t="3734" r="0" b="3734"/>
            <a:stretch>
              <a:fillRect/>
            </a:stretch>
          </p:blipFill>
          <p:spPr>
            <a:xfrm flipH="false" flipV="false">
              <a:off x="0" y="0"/>
              <a:ext cx="8128000" cy="10972800"/>
            </a:xfrm>
            <a:prstGeom prst="rect">
              <a:avLst/>
            </a:prstGeom>
          </p:spPr>
        </p:pic>
      </p:grpSp>
      <p:grpSp>
        <p:nvGrpSpPr>
          <p:cNvPr name="Group 19" id="19"/>
          <p:cNvGrpSpPr/>
          <p:nvPr/>
        </p:nvGrpSpPr>
        <p:grpSpPr>
          <a:xfrm rot="0">
            <a:off x="0" y="1951223"/>
            <a:ext cx="6096000" cy="4220977"/>
            <a:chOff x="0" y="0"/>
            <a:chExt cx="8128000" cy="5627969"/>
          </a:xfrm>
        </p:grpSpPr>
        <p:pic>
          <p:nvPicPr>
            <p:cNvPr name="Picture 20" id="20"/>
            <p:cNvPicPr>
              <a:picLocks noChangeAspect="true"/>
            </p:cNvPicPr>
            <p:nvPr/>
          </p:nvPicPr>
          <p:blipFill>
            <a:blip r:embed="rId6"/>
            <a:srcRect l="10689" t="0" r="10689" b="0"/>
            <a:stretch>
              <a:fillRect/>
            </a:stretch>
          </p:blipFill>
          <p:spPr>
            <a:xfrm flipH="false" flipV="false">
              <a:off x="0" y="0"/>
              <a:ext cx="8128000" cy="5627969"/>
            </a:xfrm>
            <a:prstGeom prst="rect">
              <a:avLst/>
            </a:prstGeom>
          </p:spPr>
        </p:pic>
      </p:grpSp>
      <p:sp>
        <p:nvSpPr>
          <p:cNvPr name="TextBox 21" id="21"/>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2" id="22"/>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3" id="23"/>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4" id="24"/>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5" id="25"/>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6" id="26"/>
          <p:cNvSpPr txBox="true"/>
          <p:nvPr/>
        </p:nvSpPr>
        <p:spPr>
          <a:xfrm rot="0">
            <a:off x="12814821" y="3154413"/>
            <a:ext cx="4676978" cy="6671309"/>
          </a:xfrm>
          <a:prstGeom prst="rect">
            <a:avLst/>
          </a:prstGeom>
        </p:spPr>
        <p:txBody>
          <a:bodyPr anchor="t" rtlCol="false" tIns="0" lIns="0" bIns="0" rIns="0">
            <a:spAutoFit/>
          </a:bodyPr>
          <a:lstStyle/>
          <a:p>
            <a:pPr algn="just">
              <a:lnSpc>
                <a:spcPts val="2940"/>
              </a:lnSpc>
            </a:pPr>
            <a:r>
              <a:rPr lang="en-US" sz="2100">
                <a:solidFill>
                  <a:srgbClr val="000000"/>
                </a:solidFill>
                <a:latin typeface="Canva Sans"/>
              </a:rPr>
              <a:t> Para la codificación usaremos un sistema de clasificación concatenado, es decir primero el nombre del activo y posteriormente irán los grupos y subgrupos a los que pertenezca dicho activo, es importante señalar que los nombres de los activos y grupos aparte se encuentran en inglés, para asegurar la facilidad de los mismos:</a:t>
            </a:r>
          </a:p>
          <a:p>
            <a:pPr algn="just">
              <a:lnSpc>
                <a:spcPts val="2940"/>
              </a:lnSpc>
            </a:pPr>
          </a:p>
          <a:p>
            <a:pPr algn="just">
              <a:lnSpc>
                <a:spcPts val="2940"/>
              </a:lnSpc>
            </a:pPr>
            <a:r>
              <a:rPr lang="en-US" sz="2100">
                <a:solidFill>
                  <a:srgbClr val="000000"/>
                </a:solidFill>
                <a:latin typeface="Canva Sans"/>
              </a:rPr>
              <a:t> La bomba EBARA PRA 106T 1HP pertenece al grupo de bombeo de flujo y es de material fundición gris, entonces su sigla será:</a:t>
            </a:r>
          </a:p>
          <a:p>
            <a:pPr algn="just">
              <a:lnSpc>
                <a:spcPts val="2940"/>
              </a:lnSpc>
            </a:pPr>
            <a:r>
              <a:rPr lang="en-US" sz="2100">
                <a:solidFill>
                  <a:srgbClr val="000000"/>
                </a:solidFill>
                <a:latin typeface="Canva Sans"/>
              </a:rPr>
              <a:t> P(Pump)-F(Flow System)-G(Gray fundition)</a:t>
            </a:r>
          </a:p>
          <a:p>
            <a:pPr algn="just">
              <a:lnSpc>
                <a:spcPts val="2940"/>
              </a:lnSpc>
              <a:spcBef>
                <a:spcPct val="0"/>
              </a:spcBef>
            </a:pPr>
          </a:p>
        </p:txBody>
      </p:sp>
      <p:sp>
        <p:nvSpPr>
          <p:cNvPr name="TextBox 27" id="27"/>
          <p:cNvSpPr txBox="true"/>
          <p:nvPr/>
        </p:nvSpPr>
        <p:spPr>
          <a:xfrm rot="0">
            <a:off x="12814821" y="2286118"/>
            <a:ext cx="4584826"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Código de codificación</a:t>
            </a:r>
          </a:p>
        </p:txBody>
      </p:sp>
      <p:grpSp>
        <p:nvGrpSpPr>
          <p:cNvPr name="Group 28" id="28"/>
          <p:cNvGrpSpPr/>
          <p:nvPr/>
        </p:nvGrpSpPr>
        <p:grpSpPr>
          <a:xfrm rot="0">
            <a:off x="0" y="0"/>
            <a:ext cx="18288000" cy="1951223"/>
            <a:chOff x="0" y="0"/>
            <a:chExt cx="6186311" cy="660043"/>
          </a:xfrm>
        </p:grpSpPr>
        <p:sp>
          <p:nvSpPr>
            <p:cNvPr name="Freeform 29" id="29"/>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30" id="30"/>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CODIFICACIÓN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63464"/>
            <a:chOff x="0" y="0"/>
            <a:chExt cx="6186311" cy="528875"/>
          </a:xfrm>
        </p:grpSpPr>
        <p:sp>
          <p:nvSpPr>
            <p:cNvPr name="Freeform 3" id="3"/>
            <p:cNvSpPr/>
            <p:nvPr/>
          </p:nvSpPr>
          <p:spPr>
            <a:xfrm flipH="false" flipV="false" rot="0">
              <a:off x="0" y="0"/>
              <a:ext cx="6186311" cy="528875"/>
            </a:xfrm>
            <a:custGeom>
              <a:avLst/>
              <a:gdLst/>
              <a:ahLst/>
              <a:cxnLst/>
              <a:rect r="r" b="b" t="t" l="l"/>
              <a:pathLst>
                <a:path h="528875" w="6186311">
                  <a:moveTo>
                    <a:pt x="0" y="0"/>
                  </a:moveTo>
                  <a:lnTo>
                    <a:pt x="6186311" y="0"/>
                  </a:lnTo>
                  <a:lnTo>
                    <a:pt x="6186311" y="528875"/>
                  </a:lnTo>
                  <a:lnTo>
                    <a:pt x="0" y="528875"/>
                  </a:lnTo>
                  <a:close/>
                </a:path>
              </a:pathLst>
            </a:custGeom>
            <a:solidFill>
              <a:srgbClr val="FFC700"/>
            </a:solidFill>
          </p:spPr>
        </p:sp>
      </p:grpSp>
      <p:sp>
        <p:nvSpPr>
          <p:cNvPr name="Freeform 4" id="4"/>
          <p:cNvSpPr/>
          <p:nvPr/>
        </p:nvSpPr>
        <p:spPr>
          <a:xfrm flipH="false" flipV="false" rot="0">
            <a:off x="4762" y="1563464"/>
            <a:ext cx="8063714" cy="8714055"/>
          </a:xfrm>
          <a:custGeom>
            <a:avLst/>
            <a:gdLst/>
            <a:ahLst/>
            <a:cxnLst/>
            <a:rect r="r" b="b" t="t" l="l"/>
            <a:pathLst>
              <a:path h="8714055" w="8063714">
                <a:moveTo>
                  <a:pt x="0" y="0"/>
                </a:moveTo>
                <a:lnTo>
                  <a:pt x="8063714" y="0"/>
                </a:lnTo>
                <a:lnTo>
                  <a:pt x="8063714" y="8714055"/>
                </a:lnTo>
                <a:lnTo>
                  <a:pt x="0" y="8714055"/>
                </a:lnTo>
                <a:lnTo>
                  <a:pt x="0" y="0"/>
                </a:lnTo>
                <a:close/>
              </a:path>
            </a:pathLst>
          </a:custGeom>
          <a:blipFill>
            <a:blip r:embed="rId2"/>
            <a:stretch>
              <a:fillRect l="-23741" t="0" r="-23741" b="0"/>
            </a:stretch>
          </a:blipFill>
        </p:spPr>
      </p:sp>
      <p:sp>
        <p:nvSpPr>
          <p:cNvPr name="TextBox 5" id="5"/>
          <p:cNvSpPr txBox="true"/>
          <p:nvPr/>
        </p:nvSpPr>
        <p:spPr>
          <a:xfrm rot="0">
            <a:off x="10603535" y="5201896"/>
            <a:ext cx="5532090" cy="481330"/>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6" id="6"/>
          <p:cNvSpPr txBox="true"/>
          <p:nvPr/>
        </p:nvSpPr>
        <p:spPr>
          <a:xfrm rot="0">
            <a:off x="10334101" y="6559435"/>
            <a:ext cx="6070958" cy="1780541"/>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Industria e infraestructura</a:t>
            </a:r>
          </a:p>
          <a:p>
            <a:pPr algn="ctr">
              <a:lnSpc>
                <a:spcPts val="4759"/>
              </a:lnSpc>
              <a:spcBef>
                <a:spcPct val="0"/>
              </a:spcBef>
            </a:pPr>
            <a:r>
              <a:rPr lang="en-US" sz="3399">
                <a:solidFill>
                  <a:srgbClr val="000000"/>
                </a:solidFill>
                <a:latin typeface="Canva Sans"/>
              </a:rPr>
              <a:t>Producción y consumo responsable</a:t>
            </a:r>
          </a:p>
        </p:txBody>
      </p:sp>
      <p:grpSp>
        <p:nvGrpSpPr>
          <p:cNvPr name="Group 7" id="7"/>
          <p:cNvGrpSpPr/>
          <p:nvPr/>
        </p:nvGrpSpPr>
        <p:grpSpPr>
          <a:xfrm rot="0">
            <a:off x="9211294" y="2778003"/>
            <a:ext cx="8316572" cy="4962087"/>
            <a:chOff x="0" y="0"/>
            <a:chExt cx="11088762" cy="6616115"/>
          </a:xfrm>
        </p:grpSpPr>
        <p:sp>
          <p:nvSpPr>
            <p:cNvPr name="TextBox 8" id="8"/>
            <p:cNvSpPr txBox="true"/>
            <p:nvPr/>
          </p:nvSpPr>
          <p:spPr>
            <a:xfrm rot="0">
              <a:off x="0" y="5910788"/>
              <a:ext cx="11088762" cy="705327"/>
            </a:xfrm>
            <a:prstGeom prst="rect">
              <a:avLst/>
            </a:prstGeom>
          </p:spPr>
          <p:txBody>
            <a:bodyPr anchor="t" rtlCol="false" tIns="0" lIns="0" bIns="0" rIns="0">
              <a:spAutoFit/>
            </a:bodyPr>
            <a:lstStyle/>
            <a:p>
              <a:pPr algn="l" marL="0" indent="0" lvl="0">
                <a:lnSpc>
                  <a:spcPts val="4579"/>
                </a:lnSpc>
                <a:spcBef>
                  <a:spcPct val="0"/>
                </a:spcBef>
              </a:pPr>
            </a:p>
          </p:txBody>
        </p:sp>
        <p:sp>
          <p:nvSpPr>
            <p:cNvPr name="TextBox 9" id="9"/>
            <p:cNvSpPr txBox="true"/>
            <p:nvPr/>
          </p:nvSpPr>
          <p:spPr>
            <a:xfrm rot="0">
              <a:off x="0" y="9525"/>
              <a:ext cx="11088762" cy="5680075"/>
            </a:xfrm>
            <a:prstGeom prst="rect">
              <a:avLst/>
            </a:prstGeom>
          </p:spPr>
          <p:txBody>
            <a:bodyPr anchor="t" rtlCol="false" tIns="0" lIns="0" bIns="0" rIns="0">
              <a:spAutoFit/>
            </a:bodyPr>
            <a:lstStyle/>
            <a:p>
              <a:pPr algn="ctr">
                <a:lnSpc>
                  <a:spcPts val="8460"/>
                </a:lnSpc>
              </a:pPr>
              <a:r>
                <a:rPr lang="en-US" sz="7050">
                  <a:solidFill>
                    <a:srgbClr val="000000"/>
                  </a:solidFill>
                  <a:latin typeface="Inter Bold"/>
                </a:rPr>
                <a:t>Objetivos de desarrollo sostenible</a:t>
              </a:r>
            </a:p>
            <a:p>
              <a:pPr algn="ctr" marL="0" indent="0" lvl="0">
                <a:lnSpc>
                  <a:spcPts val="8460"/>
                </a:lnSpc>
                <a:spcBef>
                  <a:spcPct val="0"/>
                </a:spcBef>
              </a:pP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1550511"/>
            <a:ext cx="4400688" cy="4107339"/>
            <a:chOff x="0" y="0"/>
            <a:chExt cx="5867584" cy="5476451"/>
          </a:xfrm>
        </p:grpSpPr>
        <p:pic>
          <p:nvPicPr>
            <p:cNvPr name="Picture 16" id="16"/>
            <p:cNvPicPr>
              <a:picLocks noChangeAspect="true"/>
            </p:cNvPicPr>
            <p:nvPr/>
          </p:nvPicPr>
          <p:blipFill>
            <a:blip r:embed="rId4"/>
            <a:srcRect l="0" t="11328" r="0" b="11328"/>
            <a:stretch>
              <a:fillRect/>
            </a:stretch>
          </p:blipFill>
          <p:spPr>
            <a:xfrm flipH="false" flipV="false">
              <a:off x="0" y="0"/>
              <a:ext cx="5867584" cy="5476451"/>
            </a:xfrm>
            <a:prstGeom prst="rect">
              <a:avLst/>
            </a:prstGeom>
          </p:spPr>
        </p:pic>
      </p:grpSp>
      <p:grpSp>
        <p:nvGrpSpPr>
          <p:cNvPr name="Group 17" id="17"/>
          <p:cNvGrpSpPr/>
          <p:nvPr/>
        </p:nvGrpSpPr>
        <p:grpSpPr>
          <a:xfrm rot="0">
            <a:off x="0" y="5781675"/>
            <a:ext cx="4400688" cy="4505325"/>
            <a:chOff x="0" y="0"/>
            <a:chExt cx="5867584" cy="6007100"/>
          </a:xfrm>
        </p:grpSpPr>
        <p:pic>
          <p:nvPicPr>
            <p:cNvPr name="Picture 18" id="18"/>
            <p:cNvPicPr>
              <a:picLocks noChangeAspect="true"/>
            </p:cNvPicPr>
            <p:nvPr/>
          </p:nvPicPr>
          <p:blipFill>
            <a:blip r:embed="rId5"/>
            <a:srcRect l="0" t="10141" r="0" b="10141"/>
            <a:stretch>
              <a:fillRect/>
            </a:stretch>
          </p:blipFill>
          <p:spPr>
            <a:xfrm flipH="false" flipV="false">
              <a:off x="0" y="0"/>
              <a:ext cx="5867584" cy="6007100"/>
            </a:xfrm>
            <a:prstGeom prst="rect">
              <a:avLst/>
            </a:prstGeom>
          </p:spPr>
        </p:pic>
      </p:grpSp>
      <p:grpSp>
        <p:nvGrpSpPr>
          <p:cNvPr name="Group 19" id="19"/>
          <p:cNvGrpSpPr/>
          <p:nvPr/>
        </p:nvGrpSpPr>
        <p:grpSpPr>
          <a:xfrm rot="0">
            <a:off x="4400688" y="1618154"/>
            <a:ext cx="4258658" cy="4231164"/>
            <a:chOff x="0" y="0"/>
            <a:chExt cx="5678210" cy="5641551"/>
          </a:xfrm>
        </p:grpSpPr>
        <p:pic>
          <p:nvPicPr>
            <p:cNvPr name="Picture 20" id="20"/>
            <p:cNvPicPr>
              <a:picLocks noChangeAspect="true"/>
            </p:cNvPicPr>
            <p:nvPr/>
          </p:nvPicPr>
          <p:blipFill>
            <a:blip r:embed="rId6"/>
            <a:srcRect l="0" t="0" r="30449" b="0"/>
            <a:stretch>
              <a:fillRect/>
            </a:stretch>
          </p:blipFill>
          <p:spPr>
            <a:xfrm flipH="false" flipV="false">
              <a:off x="0" y="0"/>
              <a:ext cx="5678210" cy="5641551"/>
            </a:xfrm>
            <a:prstGeom prst="rect">
              <a:avLst/>
            </a:prstGeom>
          </p:spPr>
        </p:pic>
      </p:grpSp>
      <p:grpSp>
        <p:nvGrpSpPr>
          <p:cNvPr name="Group 21" id="21"/>
          <p:cNvGrpSpPr/>
          <p:nvPr/>
        </p:nvGrpSpPr>
        <p:grpSpPr>
          <a:xfrm rot="0">
            <a:off x="4400688" y="6053391"/>
            <a:ext cx="4258658" cy="4233609"/>
            <a:chOff x="0" y="0"/>
            <a:chExt cx="5678210" cy="5644812"/>
          </a:xfrm>
        </p:grpSpPr>
        <p:pic>
          <p:nvPicPr>
            <p:cNvPr name="Picture 22" id="22"/>
            <p:cNvPicPr>
              <a:picLocks noChangeAspect="true"/>
            </p:cNvPicPr>
            <p:nvPr/>
          </p:nvPicPr>
          <p:blipFill>
            <a:blip r:embed="rId7"/>
            <a:srcRect l="0" t="15043" r="0" b="15043"/>
            <a:stretch>
              <a:fillRect/>
            </a:stretch>
          </p:blipFill>
          <p:spPr>
            <a:xfrm flipH="false" flipV="false">
              <a:off x="0" y="0"/>
              <a:ext cx="5678210" cy="5644812"/>
            </a:xfrm>
            <a:prstGeom prst="rect">
              <a:avLst/>
            </a:prstGeom>
          </p:spPr>
        </p:pic>
      </p:grpSp>
      <p:sp>
        <p:nvSpPr>
          <p:cNvPr name="TextBox 23" id="23"/>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4" id="24"/>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5" id="25"/>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6" id="26"/>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7" id="27"/>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8" id="28"/>
          <p:cNvSpPr txBox="true"/>
          <p:nvPr/>
        </p:nvSpPr>
        <p:spPr>
          <a:xfrm rot="0">
            <a:off x="9696711" y="3193168"/>
            <a:ext cx="6752411" cy="421005"/>
          </a:xfrm>
          <a:prstGeom prst="rect">
            <a:avLst/>
          </a:prstGeom>
        </p:spPr>
        <p:txBody>
          <a:bodyPr anchor="t" rtlCol="false" tIns="0" lIns="0" bIns="0" rIns="0">
            <a:spAutoFit/>
          </a:bodyPr>
          <a:lstStyle/>
          <a:p>
            <a:pPr algn="l">
              <a:lnSpc>
                <a:spcPts val="3360"/>
              </a:lnSpc>
            </a:pPr>
            <a:r>
              <a:rPr lang="en-US" sz="3000">
                <a:solidFill>
                  <a:srgbClr val="000000"/>
                </a:solidFill>
                <a:latin typeface="Canva Sans Bold"/>
              </a:rPr>
              <a:t>Fichas técnicas y manuales</a:t>
            </a:r>
          </a:p>
        </p:txBody>
      </p:sp>
      <p:sp>
        <p:nvSpPr>
          <p:cNvPr name="TextBox 29" id="29"/>
          <p:cNvSpPr txBox="true"/>
          <p:nvPr/>
        </p:nvSpPr>
        <p:spPr>
          <a:xfrm rot="0">
            <a:off x="9696711" y="3899923"/>
            <a:ext cx="6263181" cy="5143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Bomba EBARA PRA 106T 1HP</a:t>
            </a:r>
          </a:p>
        </p:txBody>
      </p:sp>
      <p:sp>
        <p:nvSpPr>
          <p:cNvPr name="TextBox 30" id="30"/>
          <p:cNvSpPr txBox="true"/>
          <p:nvPr/>
        </p:nvSpPr>
        <p:spPr>
          <a:xfrm rot="0">
            <a:off x="9696711" y="4703516"/>
            <a:ext cx="6752411" cy="10477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sensor de flujo proSense FSA75-42-10H</a:t>
            </a:r>
          </a:p>
        </p:txBody>
      </p:sp>
      <p:sp>
        <p:nvSpPr>
          <p:cNvPr name="TextBox 31" id="31"/>
          <p:cNvSpPr txBox="true"/>
          <p:nvPr/>
        </p:nvSpPr>
        <p:spPr>
          <a:xfrm rot="0">
            <a:off x="9696711" y="6037016"/>
            <a:ext cx="6752411" cy="10477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Bold"/>
              </a:rPr>
              <a:t>Sensor de presión prosense SPT25- 20-0100A</a:t>
            </a:r>
          </a:p>
        </p:txBody>
      </p:sp>
      <p:sp>
        <p:nvSpPr>
          <p:cNvPr name="TextBox 32" id="32"/>
          <p:cNvSpPr txBox="true"/>
          <p:nvPr/>
        </p:nvSpPr>
        <p:spPr>
          <a:xfrm rot="0">
            <a:off x="9696711" y="7399138"/>
            <a:ext cx="7042637" cy="1581150"/>
          </a:xfrm>
          <a:prstGeom prst="rect">
            <a:avLst/>
          </a:prstGeom>
        </p:spPr>
        <p:txBody>
          <a:bodyPr anchor="t" rtlCol="false" tIns="0" lIns="0" bIns="0" rIns="0">
            <a:spAutoFit/>
          </a:bodyPr>
          <a:lstStyle/>
          <a:p>
            <a:pPr algn="l">
              <a:lnSpc>
                <a:spcPts val="4200"/>
              </a:lnSpc>
            </a:pPr>
            <a:r>
              <a:rPr lang="en-US" sz="3000">
                <a:solidFill>
                  <a:srgbClr val="000000"/>
                </a:solidFill>
                <a:latin typeface="Canva Sans Bold"/>
              </a:rPr>
              <a:t>Sensor de Temperatura prosense ETS50N-100-1001</a:t>
            </a:r>
          </a:p>
          <a:p>
            <a:pPr algn="l">
              <a:lnSpc>
                <a:spcPts val="4200"/>
              </a:lnSpc>
              <a:spcBef>
                <a:spcPct val="0"/>
              </a:spcBef>
            </a:pPr>
          </a:p>
        </p:txBody>
      </p:sp>
      <p:grpSp>
        <p:nvGrpSpPr>
          <p:cNvPr name="Group 33" id="33"/>
          <p:cNvGrpSpPr/>
          <p:nvPr/>
        </p:nvGrpSpPr>
        <p:grpSpPr>
          <a:xfrm rot="0">
            <a:off x="0" y="-400712"/>
            <a:ext cx="18288000" cy="1951223"/>
            <a:chOff x="0" y="0"/>
            <a:chExt cx="6186311" cy="660043"/>
          </a:xfrm>
        </p:grpSpPr>
        <p:sp>
          <p:nvSpPr>
            <p:cNvPr name="Freeform 34" id="3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35" id="35"/>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CODIFICACIÓN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1951223"/>
            <a:ext cx="6932228" cy="8219865"/>
            <a:chOff x="0" y="0"/>
            <a:chExt cx="9242971" cy="10959821"/>
          </a:xfrm>
        </p:grpSpPr>
        <p:pic>
          <p:nvPicPr>
            <p:cNvPr name="Picture 16" id="16"/>
            <p:cNvPicPr>
              <a:picLocks noChangeAspect="true"/>
            </p:cNvPicPr>
            <p:nvPr/>
          </p:nvPicPr>
          <p:blipFill>
            <a:blip r:embed="rId4"/>
            <a:srcRect l="0" t="7989" r="0" b="7989"/>
            <a:stretch>
              <a:fillRect/>
            </a:stretch>
          </p:blipFill>
          <p:spPr>
            <a:xfrm flipH="false" flipV="false">
              <a:off x="0" y="0"/>
              <a:ext cx="9242971" cy="10959821"/>
            </a:xfrm>
            <a:prstGeom prst="rect">
              <a:avLst/>
            </a:prstGeom>
          </p:spPr>
        </p:pic>
      </p:grpSp>
      <p:grpSp>
        <p:nvGrpSpPr>
          <p:cNvPr name="Group 17" id="17"/>
          <p:cNvGrpSpPr/>
          <p:nvPr/>
        </p:nvGrpSpPr>
        <p:grpSpPr>
          <a:xfrm rot="0">
            <a:off x="6905162" y="1951223"/>
            <a:ext cx="6105584" cy="8335777"/>
            <a:chOff x="0" y="0"/>
            <a:chExt cx="8140778" cy="11114369"/>
          </a:xfrm>
        </p:grpSpPr>
        <p:pic>
          <p:nvPicPr>
            <p:cNvPr name="Picture 18" id="18"/>
            <p:cNvPicPr>
              <a:picLocks noChangeAspect="true"/>
            </p:cNvPicPr>
            <p:nvPr/>
          </p:nvPicPr>
          <p:blipFill>
            <a:blip r:embed="rId5"/>
            <a:srcRect l="0" t="2086" r="0" b="2086"/>
            <a:stretch>
              <a:fillRect/>
            </a:stretch>
          </p:blipFill>
          <p:spPr>
            <a:xfrm flipH="false" flipV="false">
              <a:off x="0" y="0"/>
              <a:ext cx="8140778" cy="11114369"/>
            </a:xfrm>
            <a:prstGeom prst="rect">
              <a:avLst/>
            </a:prstGeom>
          </p:spPr>
        </p:pic>
      </p:grpSp>
      <p:sp>
        <p:nvSpPr>
          <p:cNvPr name="TextBox 19" id="19"/>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0" id="20"/>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1" id="21"/>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2" id="22"/>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3" id="23"/>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4" id="24"/>
          <p:cNvSpPr txBox="true"/>
          <p:nvPr/>
        </p:nvSpPr>
        <p:spPr>
          <a:xfrm rot="0">
            <a:off x="13522018" y="4511756"/>
            <a:ext cx="4388485" cy="3051176"/>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Canva Sans"/>
              </a:rPr>
              <a:t>Para dar un correcto mantenimiento a la maquina objeto de estudio, de forma ordenada y con una estructura bien definida es necesaria crear un formato de orden de mantenimiento</a:t>
            </a:r>
          </a:p>
        </p:txBody>
      </p:sp>
      <p:grpSp>
        <p:nvGrpSpPr>
          <p:cNvPr name="Group 25" id="25"/>
          <p:cNvGrpSpPr/>
          <p:nvPr/>
        </p:nvGrpSpPr>
        <p:grpSpPr>
          <a:xfrm rot="0">
            <a:off x="0" y="0"/>
            <a:ext cx="18288000" cy="1951223"/>
            <a:chOff x="0" y="0"/>
            <a:chExt cx="6186311" cy="660043"/>
          </a:xfrm>
        </p:grpSpPr>
        <p:sp>
          <p:nvSpPr>
            <p:cNvPr name="Freeform 26" id="26"/>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7" id="27"/>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FORMATO DE MANTENIMIENTO</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0" y="5143500"/>
            <a:ext cx="4730533" cy="5143500"/>
            <a:chOff x="0" y="0"/>
            <a:chExt cx="812800" cy="883756"/>
          </a:xfrm>
        </p:grpSpPr>
        <p:sp>
          <p:nvSpPr>
            <p:cNvPr name="Freeform 16" id="16"/>
            <p:cNvSpPr/>
            <p:nvPr/>
          </p:nvSpPr>
          <p:spPr>
            <a:xfrm flipH="false" flipV="false" rot="0">
              <a:off x="0" y="0"/>
              <a:ext cx="812800" cy="883756"/>
            </a:xfrm>
            <a:custGeom>
              <a:avLst/>
              <a:gdLst/>
              <a:ahLst/>
              <a:cxnLst/>
              <a:rect r="r" b="b" t="t" l="l"/>
              <a:pathLst>
                <a:path h="883756" w="812800">
                  <a:moveTo>
                    <a:pt x="0" y="0"/>
                  </a:moveTo>
                  <a:lnTo>
                    <a:pt x="812800" y="0"/>
                  </a:lnTo>
                  <a:lnTo>
                    <a:pt x="812800" y="883756"/>
                  </a:lnTo>
                  <a:lnTo>
                    <a:pt x="0" y="883756"/>
                  </a:lnTo>
                  <a:close/>
                </a:path>
              </a:pathLst>
            </a:custGeom>
            <a:solidFill>
              <a:srgbClr val="FFB000"/>
            </a:solidFill>
          </p:spPr>
        </p:sp>
        <p:sp>
          <p:nvSpPr>
            <p:cNvPr name="TextBox 17" id="17"/>
            <p:cNvSpPr txBox="true"/>
            <p:nvPr/>
          </p:nvSpPr>
          <p:spPr>
            <a:xfrm>
              <a:off x="0" y="-38100"/>
              <a:ext cx="812800" cy="92185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857156" y="5119222"/>
            <a:ext cx="7756806" cy="4655598"/>
            <a:chOff x="0" y="0"/>
            <a:chExt cx="10342408" cy="6207464"/>
          </a:xfrm>
        </p:grpSpPr>
        <p:pic>
          <p:nvPicPr>
            <p:cNvPr name="Picture 19" id="19"/>
            <p:cNvPicPr>
              <a:picLocks noChangeAspect="true"/>
            </p:cNvPicPr>
            <p:nvPr/>
          </p:nvPicPr>
          <p:blipFill>
            <a:blip r:embed="rId4"/>
            <a:srcRect l="1183" t="0" r="1183" b="0"/>
            <a:stretch>
              <a:fillRect/>
            </a:stretch>
          </p:blipFill>
          <p:spPr>
            <a:xfrm flipH="false" flipV="false">
              <a:off x="0" y="0"/>
              <a:ext cx="10342408" cy="6207464"/>
            </a:xfrm>
            <a:prstGeom prst="rect">
              <a:avLst/>
            </a:prstGeom>
          </p:spPr>
        </p:pic>
      </p:grpSp>
      <p:sp>
        <p:nvSpPr>
          <p:cNvPr name="Freeform 20" id="20"/>
          <p:cNvSpPr/>
          <p:nvPr/>
        </p:nvSpPr>
        <p:spPr>
          <a:xfrm flipH="false" flipV="false" rot="0">
            <a:off x="11253449" y="2113418"/>
            <a:ext cx="5176623" cy="7661403"/>
          </a:xfrm>
          <a:custGeom>
            <a:avLst/>
            <a:gdLst/>
            <a:ahLst/>
            <a:cxnLst/>
            <a:rect r="r" b="b" t="t" l="l"/>
            <a:pathLst>
              <a:path h="7661403" w="5176623">
                <a:moveTo>
                  <a:pt x="0" y="0"/>
                </a:moveTo>
                <a:lnTo>
                  <a:pt x="5176624" y="0"/>
                </a:lnTo>
                <a:lnTo>
                  <a:pt x="5176624" y="7661402"/>
                </a:lnTo>
                <a:lnTo>
                  <a:pt x="0" y="7661402"/>
                </a:lnTo>
                <a:lnTo>
                  <a:pt x="0" y="0"/>
                </a:lnTo>
                <a:close/>
              </a:path>
            </a:pathLst>
          </a:custGeom>
          <a:blipFill>
            <a:blip r:embed="rId5"/>
            <a:stretch>
              <a:fillRect l="0" t="0" r="0" b="0"/>
            </a:stretch>
          </a:blipFill>
        </p:spPr>
      </p:sp>
      <p:sp>
        <p:nvSpPr>
          <p:cNvPr name="TextBox 21" id="21"/>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2" id="22"/>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3" id="23"/>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4" id="24"/>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5" id="25"/>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sp>
        <p:nvSpPr>
          <p:cNvPr name="TextBox 26" id="26"/>
          <p:cNvSpPr txBox="true"/>
          <p:nvPr/>
        </p:nvSpPr>
        <p:spPr>
          <a:xfrm rot="0">
            <a:off x="1297435" y="2338684"/>
            <a:ext cx="9153414" cy="2595118"/>
          </a:xfrm>
          <a:prstGeom prst="rect">
            <a:avLst/>
          </a:prstGeom>
        </p:spPr>
        <p:txBody>
          <a:bodyPr anchor="t" rtlCol="false" tIns="0" lIns="0" bIns="0" rIns="0">
            <a:spAutoFit/>
          </a:bodyPr>
          <a:lstStyle/>
          <a:p>
            <a:pPr algn="l">
              <a:lnSpc>
                <a:spcPts val="2575"/>
              </a:lnSpc>
            </a:pPr>
            <a:r>
              <a:rPr lang="en-US" sz="2299">
                <a:solidFill>
                  <a:srgbClr val="14130D"/>
                </a:solidFill>
                <a:latin typeface="Canva Sans"/>
              </a:rPr>
              <a:t> Toda labor de mantenimiento debe estar a cargo de personal calificado y, además, dicha labor no debe entorpecer las labores de otras áreas, y si lo hiciese se debe gestionar al capital humano para evitar sobresaltos y problemas en la cadena de producción, esta es una de las principales ventajas del mantenimiento preventivo.</a:t>
            </a:r>
          </a:p>
          <a:p>
            <a:pPr algn="just">
              <a:lnSpc>
                <a:spcPts val="2575"/>
              </a:lnSpc>
            </a:pPr>
            <a:r>
              <a:rPr lang="en-US" sz="2299">
                <a:solidFill>
                  <a:srgbClr val="14130D"/>
                </a:solidFill>
                <a:latin typeface="Canva Sans"/>
              </a:rPr>
              <a:t>Para ello se procederá primero con un recuento del personal a cargo de la planta de prueba y de sus roles como operarios</a:t>
            </a:r>
          </a:p>
        </p:txBody>
      </p:sp>
      <p:grpSp>
        <p:nvGrpSpPr>
          <p:cNvPr name="Group 27" id="27"/>
          <p:cNvGrpSpPr/>
          <p:nvPr/>
        </p:nvGrpSpPr>
        <p:grpSpPr>
          <a:xfrm rot="0">
            <a:off x="0" y="0"/>
            <a:ext cx="18288000" cy="1951223"/>
            <a:chOff x="0" y="0"/>
            <a:chExt cx="6186311" cy="660043"/>
          </a:xfrm>
        </p:grpSpPr>
        <p:sp>
          <p:nvSpPr>
            <p:cNvPr name="Freeform 28" id="28"/>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9" id="29"/>
          <p:cNvSpPr txBox="true"/>
          <p:nvPr/>
        </p:nvSpPr>
        <p:spPr>
          <a:xfrm rot="0">
            <a:off x="3074770" y="416122"/>
            <a:ext cx="12138459"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GESTIÓN DE RECURSOS HUMANOS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43527" y="8339714"/>
            <a:ext cx="144473" cy="918586"/>
            <a:chOff x="0" y="0"/>
            <a:chExt cx="38051" cy="241932"/>
          </a:xfrm>
        </p:grpSpPr>
        <p:sp>
          <p:nvSpPr>
            <p:cNvPr name="Freeform 13" id="1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14" id="1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41264" y="2306279"/>
            <a:ext cx="6765600" cy="2837221"/>
            <a:chOff x="0" y="0"/>
            <a:chExt cx="9020800" cy="3782961"/>
          </a:xfrm>
        </p:grpSpPr>
        <p:pic>
          <p:nvPicPr>
            <p:cNvPr name="Picture 16" id="16"/>
            <p:cNvPicPr>
              <a:picLocks noChangeAspect="true"/>
            </p:cNvPicPr>
            <p:nvPr/>
          </p:nvPicPr>
          <p:blipFill>
            <a:blip r:embed="rId4"/>
            <a:srcRect l="16856" t="0" r="16856" b="0"/>
            <a:stretch>
              <a:fillRect/>
            </a:stretch>
          </p:blipFill>
          <p:spPr>
            <a:xfrm flipH="false" flipV="false">
              <a:off x="0" y="0"/>
              <a:ext cx="9020800" cy="3782961"/>
            </a:xfrm>
            <a:prstGeom prst="rect">
              <a:avLst/>
            </a:prstGeom>
          </p:spPr>
        </p:pic>
      </p:grpSp>
      <p:grpSp>
        <p:nvGrpSpPr>
          <p:cNvPr name="Group 17" id="17"/>
          <p:cNvGrpSpPr/>
          <p:nvPr/>
        </p:nvGrpSpPr>
        <p:grpSpPr>
          <a:xfrm rot="0">
            <a:off x="7160298" y="2057400"/>
            <a:ext cx="11095984" cy="8229600"/>
            <a:chOff x="0" y="0"/>
            <a:chExt cx="14794646" cy="10972800"/>
          </a:xfrm>
        </p:grpSpPr>
        <p:pic>
          <p:nvPicPr>
            <p:cNvPr name="Picture 18" id="18"/>
            <p:cNvPicPr>
              <a:picLocks noChangeAspect="true"/>
            </p:cNvPicPr>
            <p:nvPr/>
          </p:nvPicPr>
          <p:blipFill>
            <a:blip r:embed="rId5"/>
            <a:srcRect l="350" t="0" r="350" b="0"/>
            <a:stretch>
              <a:fillRect/>
            </a:stretch>
          </p:blipFill>
          <p:spPr>
            <a:xfrm flipH="false" flipV="false">
              <a:off x="0" y="0"/>
              <a:ext cx="14794646" cy="10972800"/>
            </a:xfrm>
            <a:prstGeom prst="rect">
              <a:avLst/>
            </a:prstGeom>
          </p:spPr>
        </p:pic>
      </p:grpSp>
      <p:grpSp>
        <p:nvGrpSpPr>
          <p:cNvPr name="Group 19" id="19"/>
          <p:cNvGrpSpPr/>
          <p:nvPr/>
        </p:nvGrpSpPr>
        <p:grpSpPr>
          <a:xfrm rot="0">
            <a:off x="1097989" y="5318695"/>
            <a:ext cx="5052149" cy="4968305"/>
            <a:chOff x="0" y="0"/>
            <a:chExt cx="6736199" cy="6624407"/>
          </a:xfrm>
        </p:grpSpPr>
        <p:pic>
          <p:nvPicPr>
            <p:cNvPr name="Picture 20" id="20"/>
            <p:cNvPicPr>
              <a:picLocks noChangeAspect="true"/>
            </p:cNvPicPr>
            <p:nvPr/>
          </p:nvPicPr>
          <p:blipFill>
            <a:blip r:embed="rId6"/>
            <a:srcRect l="6092" t="0" r="6092" b="0"/>
            <a:stretch>
              <a:fillRect/>
            </a:stretch>
          </p:blipFill>
          <p:spPr>
            <a:xfrm flipH="false" flipV="false">
              <a:off x="0" y="0"/>
              <a:ext cx="6736199" cy="6624407"/>
            </a:xfrm>
            <a:prstGeom prst="rect">
              <a:avLst/>
            </a:prstGeom>
          </p:spPr>
        </p:pic>
      </p:grpSp>
      <p:sp>
        <p:nvSpPr>
          <p:cNvPr name="TextBox 21" id="21"/>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22" id="22"/>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23" id="23"/>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4" id="24"/>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5" id="25"/>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grpSp>
        <p:nvGrpSpPr>
          <p:cNvPr name="Group 26" id="26"/>
          <p:cNvGrpSpPr/>
          <p:nvPr/>
        </p:nvGrpSpPr>
        <p:grpSpPr>
          <a:xfrm rot="0">
            <a:off x="0" y="0"/>
            <a:ext cx="18288000" cy="1951223"/>
            <a:chOff x="0" y="0"/>
            <a:chExt cx="6186311" cy="660043"/>
          </a:xfrm>
        </p:grpSpPr>
        <p:sp>
          <p:nvSpPr>
            <p:cNvPr name="Freeform 27" id="27"/>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8" id="28"/>
          <p:cNvSpPr txBox="true"/>
          <p:nvPr/>
        </p:nvSpPr>
        <p:spPr>
          <a:xfrm rot="0">
            <a:off x="761985" y="387125"/>
            <a:ext cx="1672981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PLANIFICACIÓN, FLUJOGRAMA Y ORGANIGRAMA</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635381" y="1028700"/>
            <a:ext cx="8652619" cy="5543087"/>
            <a:chOff x="0" y="0"/>
            <a:chExt cx="11536825" cy="7390782"/>
          </a:xfrm>
        </p:grpSpPr>
        <p:pic>
          <p:nvPicPr>
            <p:cNvPr name="Picture 13" id="13"/>
            <p:cNvPicPr>
              <a:picLocks noChangeAspect="true"/>
            </p:cNvPicPr>
            <p:nvPr/>
          </p:nvPicPr>
          <p:blipFill>
            <a:blip r:embed="rId4"/>
            <a:srcRect l="0" t="6842" r="0" b="6842"/>
            <a:stretch>
              <a:fillRect/>
            </a:stretch>
          </p:blipFill>
          <p:spPr>
            <a:xfrm flipH="false" flipV="false">
              <a:off x="0" y="0"/>
              <a:ext cx="11536825" cy="7390782"/>
            </a:xfrm>
            <a:prstGeom prst="rect">
              <a:avLst/>
            </a:prstGeom>
          </p:spPr>
        </p:pic>
      </p:grpSp>
      <p:grpSp>
        <p:nvGrpSpPr>
          <p:cNvPr name="Group 14" id="14"/>
          <p:cNvGrpSpPr/>
          <p:nvPr/>
        </p:nvGrpSpPr>
        <p:grpSpPr>
          <a:xfrm rot="0">
            <a:off x="9635381" y="6851030"/>
            <a:ext cx="8652619" cy="3435970"/>
            <a:chOff x="0" y="0"/>
            <a:chExt cx="11536825" cy="4581293"/>
          </a:xfrm>
        </p:grpSpPr>
        <p:pic>
          <p:nvPicPr>
            <p:cNvPr name="Picture 15" id="15"/>
            <p:cNvPicPr>
              <a:picLocks noChangeAspect="true"/>
            </p:cNvPicPr>
            <p:nvPr/>
          </p:nvPicPr>
          <p:blipFill>
            <a:blip r:embed="rId5"/>
            <a:srcRect l="0" t="23526" r="0" b="23526"/>
            <a:stretch>
              <a:fillRect/>
            </a:stretch>
          </p:blipFill>
          <p:spPr>
            <a:xfrm flipH="false" flipV="false">
              <a:off x="0" y="0"/>
              <a:ext cx="11536825" cy="4581293"/>
            </a:xfrm>
            <a:prstGeom prst="rect">
              <a:avLst/>
            </a:prstGeom>
          </p:spPr>
        </p:pic>
      </p:grpSp>
      <p:sp>
        <p:nvSpPr>
          <p:cNvPr name="Freeform 16" id="16"/>
          <p:cNvSpPr/>
          <p:nvPr/>
        </p:nvSpPr>
        <p:spPr>
          <a:xfrm flipH="false" flipV="false" rot="0">
            <a:off x="1881796" y="1951223"/>
            <a:ext cx="5226216" cy="8335777"/>
          </a:xfrm>
          <a:custGeom>
            <a:avLst/>
            <a:gdLst/>
            <a:ahLst/>
            <a:cxnLst/>
            <a:rect r="r" b="b" t="t" l="l"/>
            <a:pathLst>
              <a:path h="8335777" w="5226216">
                <a:moveTo>
                  <a:pt x="0" y="0"/>
                </a:moveTo>
                <a:lnTo>
                  <a:pt x="5226216" y="0"/>
                </a:lnTo>
                <a:lnTo>
                  <a:pt x="5226216" y="8335777"/>
                </a:lnTo>
                <a:lnTo>
                  <a:pt x="0" y="8335777"/>
                </a:lnTo>
                <a:lnTo>
                  <a:pt x="0" y="0"/>
                </a:lnTo>
                <a:close/>
              </a:path>
            </a:pathLst>
          </a:custGeom>
          <a:blipFill>
            <a:blip r:embed="rId6"/>
            <a:stretch>
              <a:fillRect l="0" t="0" r="0" b="0"/>
            </a:stretch>
          </a:blipFill>
        </p:spPr>
      </p:sp>
      <p:sp>
        <p:nvSpPr>
          <p:cNvPr name="TextBox 17" id="17"/>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18" id="18"/>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19" id="19"/>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0" id="20"/>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1" id="21"/>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grpSp>
        <p:nvGrpSpPr>
          <p:cNvPr name="Group 22" id="22"/>
          <p:cNvGrpSpPr/>
          <p:nvPr/>
        </p:nvGrpSpPr>
        <p:grpSpPr>
          <a:xfrm rot="0">
            <a:off x="0" y="0"/>
            <a:ext cx="18288000" cy="1951223"/>
            <a:chOff x="0" y="0"/>
            <a:chExt cx="6186311" cy="660043"/>
          </a:xfrm>
        </p:grpSpPr>
        <p:sp>
          <p:nvSpPr>
            <p:cNvPr name="Freeform 23" id="23"/>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4" id="24"/>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GESTIÓN DE DESECHOS TÓXICOS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FFFFFF"/>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93116" y="453800"/>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545903"/>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B000"/>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98872" y="346350"/>
            <a:ext cx="326225" cy="336000"/>
          </a:xfrm>
          <a:custGeom>
            <a:avLst/>
            <a:gdLst/>
            <a:ahLst/>
            <a:cxnLst/>
            <a:rect r="r" b="b" t="t" l="l"/>
            <a:pathLst>
              <a:path h="336000" w="326225">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9635381" y="1028700"/>
            <a:ext cx="8652619" cy="5543087"/>
            <a:chOff x="0" y="0"/>
            <a:chExt cx="11536825" cy="7390782"/>
          </a:xfrm>
        </p:grpSpPr>
        <p:pic>
          <p:nvPicPr>
            <p:cNvPr name="Picture 13" id="13"/>
            <p:cNvPicPr>
              <a:picLocks noChangeAspect="true"/>
            </p:cNvPicPr>
            <p:nvPr/>
          </p:nvPicPr>
          <p:blipFill>
            <a:blip r:embed="rId4"/>
            <a:srcRect l="5592" t="0" r="5592" b="0"/>
            <a:stretch>
              <a:fillRect/>
            </a:stretch>
          </p:blipFill>
          <p:spPr>
            <a:xfrm flipH="false" flipV="false">
              <a:off x="0" y="0"/>
              <a:ext cx="11536825" cy="7390782"/>
            </a:xfrm>
            <a:prstGeom prst="rect">
              <a:avLst/>
            </a:prstGeom>
          </p:spPr>
        </p:pic>
      </p:grpSp>
      <p:grpSp>
        <p:nvGrpSpPr>
          <p:cNvPr name="Group 14" id="14"/>
          <p:cNvGrpSpPr/>
          <p:nvPr/>
        </p:nvGrpSpPr>
        <p:grpSpPr>
          <a:xfrm rot="0">
            <a:off x="9635381" y="6851030"/>
            <a:ext cx="8652619" cy="3435970"/>
            <a:chOff x="0" y="0"/>
            <a:chExt cx="11536825" cy="4581293"/>
          </a:xfrm>
        </p:grpSpPr>
        <p:pic>
          <p:nvPicPr>
            <p:cNvPr name="Picture 15" id="15"/>
            <p:cNvPicPr>
              <a:picLocks noChangeAspect="true"/>
            </p:cNvPicPr>
            <p:nvPr/>
          </p:nvPicPr>
          <p:blipFill>
            <a:blip r:embed="rId5"/>
            <a:srcRect l="0" t="13347" r="0" b="13347"/>
            <a:stretch>
              <a:fillRect/>
            </a:stretch>
          </p:blipFill>
          <p:spPr>
            <a:xfrm flipH="false" flipV="false">
              <a:off x="0" y="0"/>
              <a:ext cx="11536825" cy="4581293"/>
            </a:xfrm>
            <a:prstGeom prst="rect">
              <a:avLst/>
            </a:prstGeom>
          </p:spPr>
        </p:pic>
      </p:grpSp>
      <p:sp>
        <p:nvSpPr>
          <p:cNvPr name="Freeform 16" id="16"/>
          <p:cNvSpPr/>
          <p:nvPr/>
        </p:nvSpPr>
        <p:spPr>
          <a:xfrm flipH="false" flipV="false" rot="0">
            <a:off x="1481925" y="5208098"/>
            <a:ext cx="7387637" cy="5223290"/>
          </a:xfrm>
          <a:custGeom>
            <a:avLst/>
            <a:gdLst/>
            <a:ahLst/>
            <a:cxnLst/>
            <a:rect r="r" b="b" t="t" l="l"/>
            <a:pathLst>
              <a:path h="5223290" w="7387637">
                <a:moveTo>
                  <a:pt x="0" y="0"/>
                </a:moveTo>
                <a:lnTo>
                  <a:pt x="7387637" y="0"/>
                </a:lnTo>
                <a:lnTo>
                  <a:pt x="7387637" y="5223290"/>
                </a:lnTo>
                <a:lnTo>
                  <a:pt x="0" y="5223290"/>
                </a:lnTo>
                <a:lnTo>
                  <a:pt x="0" y="0"/>
                </a:lnTo>
                <a:close/>
              </a:path>
            </a:pathLst>
          </a:custGeom>
          <a:blipFill>
            <a:blip r:embed="rId6"/>
            <a:stretch>
              <a:fillRect l="0" t="0" r="0" b="0"/>
            </a:stretch>
          </a:blipFill>
        </p:spPr>
      </p:sp>
      <p:sp>
        <p:nvSpPr>
          <p:cNvPr name="TextBox 17" id="17"/>
          <p:cNvSpPr txBox="true"/>
          <p:nvPr/>
        </p:nvSpPr>
        <p:spPr>
          <a:xfrm rot="0">
            <a:off x="1039108" y="405840"/>
            <a:ext cx="1685376" cy="198120"/>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Grupo 1:PME</a:t>
            </a:r>
          </a:p>
        </p:txBody>
      </p:sp>
      <p:sp>
        <p:nvSpPr>
          <p:cNvPr name="TextBox 18" id="18"/>
          <p:cNvSpPr txBox="true"/>
          <p:nvPr/>
        </p:nvSpPr>
        <p:spPr>
          <a:xfrm rot="0">
            <a:off x="159408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Contact</a:t>
            </a:r>
          </a:p>
        </p:txBody>
      </p:sp>
      <p:sp>
        <p:nvSpPr>
          <p:cNvPr name="TextBox 19" id="19"/>
          <p:cNvSpPr txBox="true"/>
          <p:nvPr/>
        </p:nvSpPr>
        <p:spPr>
          <a:xfrm rot="0">
            <a:off x="14385046" y="405840"/>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About Us</a:t>
            </a:r>
          </a:p>
        </p:txBody>
      </p:sp>
      <p:sp>
        <p:nvSpPr>
          <p:cNvPr name="TextBox 20" id="20"/>
          <p:cNvSpPr txBox="true"/>
          <p:nvPr/>
        </p:nvSpPr>
        <p:spPr>
          <a:xfrm rot="0">
            <a:off x="13154289" y="405840"/>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Service</a:t>
            </a:r>
          </a:p>
        </p:txBody>
      </p:sp>
      <p:sp>
        <p:nvSpPr>
          <p:cNvPr name="TextBox 21" id="21"/>
          <p:cNvSpPr txBox="true"/>
          <p:nvPr/>
        </p:nvSpPr>
        <p:spPr>
          <a:xfrm rot="0">
            <a:off x="11898530" y="405840"/>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BD59"/>
                </a:solidFill>
                <a:latin typeface="Open Sans 2"/>
              </a:rPr>
              <a:t>Home</a:t>
            </a:r>
          </a:p>
        </p:txBody>
      </p:sp>
      <p:grpSp>
        <p:nvGrpSpPr>
          <p:cNvPr name="Group 22" id="22"/>
          <p:cNvGrpSpPr/>
          <p:nvPr/>
        </p:nvGrpSpPr>
        <p:grpSpPr>
          <a:xfrm rot="0">
            <a:off x="0" y="-33972"/>
            <a:ext cx="18288000" cy="1951223"/>
            <a:chOff x="0" y="0"/>
            <a:chExt cx="6186311" cy="660043"/>
          </a:xfrm>
        </p:grpSpPr>
        <p:sp>
          <p:nvSpPr>
            <p:cNvPr name="Freeform 23" id="23"/>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24" id="24"/>
          <p:cNvSpPr txBox="true"/>
          <p:nvPr/>
        </p:nvSpPr>
        <p:spPr>
          <a:xfrm rot="0">
            <a:off x="3802383" y="387125"/>
            <a:ext cx="1068323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GESTIÓN DE SST</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1088" cy="10287000"/>
            <a:chOff x="0" y="0"/>
            <a:chExt cx="1981276" cy="3752725"/>
          </a:xfrm>
        </p:grpSpPr>
        <p:sp>
          <p:nvSpPr>
            <p:cNvPr name="Freeform 3" id="3"/>
            <p:cNvSpPr/>
            <p:nvPr/>
          </p:nvSpPr>
          <p:spPr>
            <a:xfrm flipH="false" flipV="false" rot="0">
              <a:off x="0" y="0"/>
              <a:ext cx="1981276" cy="3752726"/>
            </a:xfrm>
            <a:custGeom>
              <a:avLst/>
              <a:gdLst/>
              <a:ahLst/>
              <a:cxnLst/>
              <a:rect r="r" b="b" t="t" l="l"/>
              <a:pathLst>
                <a:path h="3752726" w="1981276">
                  <a:moveTo>
                    <a:pt x="0" y="0"/>
                  </a:moveTo>
                  <a:lnTo>
                    <a:pt x="1981276" y="0"/>
                  </a:lnTo>
                  <a:lnTo>
                    <a:pt x="1981276" y="3752726"/>
                  </a:lnTo>
                  <a:lnTo>
                    <a:pt x="0" y="3752726"/>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948235" y="4583430"/>
            <a:ext cx="10001849" cy="1291590"/>
          </a:xfrm>
          <a:prstGeom prst="rect">
            <a:avLst/>
          </a:prstGeom>
        </p:spPr>
        <p:txBody>
          <a:bodyPr anchor="t" rtlCol="false" tIns="0" lIns="0" bIns="0" rIns="0">
            <a:spAutoFit/>
          </a:bodyPr>
          <a:lstStyle/>
          <a:p>
            <a:pPr algn="l">
              <a:lnSpc>
                <a:spcPts val="9600"/>
              </a:lnSpc>
            </a:pPr>
            <a:r>
              <a:rPr lang="en-US" sz="9600">
                <a:solidFill>
                  <a:srgbClr val="14130D"/>
                </a:solidFill>
                <a:latin typeface="Oswald Bold"/>
              </a:rPr>
              <a:t>CONCLUSIONES</a:t>
            </a:r>
          </a:p>
        </p:txBody>
      </p:sp>
      <p:grpSp>
        <p:nvGrpSpPr>
          <p:cNvPr name="Group 6" id="6"/>
          <p:cNvGrpSpPr/>
          <p:nvPr/>
        </p:nvGrpSpPr>
        <p:grpSpPr>
          <a:xfrm rot="0">
            <a:off x="1028700" y="2185552"/>
            <a:ext cx="6519589" cy="5915896"/>
            <a:chOff x="0" y="0"/>
            <a:chExt cx="8692785" cy="7887861"/>
          </a:xfrm>
        </p:grpSpPr>
        <p:pic>
          <p:nvPicPr>
            <p:cNvPr name="Picture 7" id="7"/>
            <p:cNvPicPr>
              <a:picLocks noChangeAspect="true"/>
            </p:cNvPicPr>
            <p:nvPr/>
          </p:nvPicPr>
          <p:blipFill>
            <a:blip r:embed="rId4"/>
            <a:srcRect l="13253" t="0" r="13253" b="0"/>
            <a:stretch>
              <a:fillRect/>
            </a:stretch>
          </p:blipFill>
          <p:spPr>
            <a:xfrm flipH="false" flipV="false">
              <a:off x="0" y="0"/>
              <a:ext cx="8692785" cy="7887861"/>
            </a:xfrm>
            <a:prstGeom prst="rect">
              <a:avLst/>
            </a:prstGeom>
          </p:spPr>
        </p:pic>
      </p:grpSp>
    </p:spTree>
  </p:cSld>
  <p:clrMapOvr>
    <a:masterClrMapping/>
  </p:clrMapOvr>
</p:sld>
</file>

<file path=ppt/slides/slide47.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sp>
        <p:nvSpPr>
          <p:cNvPr name="TextBox 2" id="2"/>
          <p:cNvSpPr txBox="true"/>
          <p:nvPr/>
        </p:nvSpPr>
        <p:spPr>
          <a:xfrm rot="0">
            <a:off x="2181527" y="2663085"/>
            <a:ext cx="15077773" cy="2040891"/>
          </a:xfrm>
          <a:prstGeom prst="rect">
            <a:avLst/>
          </a:prstGeom>
        </p:spPr>
        <p:txBody>
          <a:bodyPr anchor="t" rtlCol="false" tIns="0" lIns="0" bIns="0" rIns="0">
            <a:spAutoFit/>
          </a:bodyPr>
          <a:lstStyle/>
          <a:p>
            <a:pPr algn="just">
              <a:lnSpc>
                <a:spcPts val="4059"/>
              </a:lnSpc>
              <a:spcBef>
                <a:spcPct val="0"/>
              </a:spcBef>
            </a:pPr>
            <a:r>
              <a:rPr lang="en-US" sz="2899">
                <a:solidFill>
                  <a:srgbClr val="000000"/>
                </a:solidFill>
                <a:latin typeface="Canva Sans"/>
              </a:rPr>
              <a:t>El mantenimiento preventivo, implementado mediante el uso de gemelos digitales, resulta fundamental para mejorar la eficiencia operativa y prolongar la vida útil de los equipos. La simulación y el modelado permiten anticipar y prevenir fallos potenciales, minimizando tiempos de inactividad y costos asociados.</a:t>
            </a:r>
          </a:p>
        </p:txBody>
      </p:sp>
      <p:sp>
        <p:nvSpPr>
          <p:cNvPr name="TextBox 3" id="3"/>
          <p:cNvSpPr txBox="true"/>
          <p:nvPr/>
        </p:nvSpPr>
        <p:spPr>
          <a:xfrm rot="0">
            <a:off x="2181527" y="5674360"/>
            <a:ext cx="15262158" cy="3583940"/>
          </a:xfrm>
          <a:prstGeom prst="rect">
            <a:avLst/>
          </a:prstGeom>
        </p:spPr>
        <p:txBody>
          <a:bodyPr anchor="t" rtlCol="false" tIns="0" lIns="0" bIns="0" rIns="0">
            <a:spAutoFit/>
          </a:bodyPr>
          <a:lstStyle/>
          <a:p>
            <a:pPr algn="just">
              <a:lnSpc>
                <a:spcPts val="4060"/>
              </a:lnSpc>
              <a:spcBef>
                <a:spcPct val="0"/>
              </a:spcBef>
            </a:pPr>
            <a:r>
              <a:rPr lang="en-US" sz="2900">
                <a:solidFill>
                  <a:srgbClr val="000000"/>
                </a:solidFill>
                <a:latin typeface="Canva Sans"/>
              </a:rPr>
              <a:t>La implementación de gemelos digitales mediante herramientas de modelado 3D como SolidWorks, y el análisis con MATLAB y ANSYS, demuestra ser una solución prometedora para la supervisión y optimización del rendimiento de los intercambiadores de calor. La equivalencia en funcionamiento entre los modelos virtuales y reales valida la efectividad de esta tecnología, aunque es importante destacar que esto variara dependiendo de la calidad del mallado del modelo 3D simulado.</a:t>
            </a:r>
          </a:p>
        </p:txBody>
      </p:sp>
      <p:grpSp>
        <p:nvGrpSpPr>
          <p:cNvPr name="Group 4" id="4"/>
          <p:cNvGrpSpPr/>
          <p:nvPr/>
        </p:nvGrpSpPr>
        <p:grpSpPr>
          <a:xfrm rot="0">
            <a:off x="0" y="-33972"/>
            <a:ext cx="18288000" cy="1951223"/>
            <a:chOff x="0" y="0"/>
            <a:chExt cx="6186311" cy="660043"/>
          </a:xfrm>
        </p:grpSpPr>
        <p:sp>
          <p:nvSpPr>
            <p:cNvPr name="Freeform 5" id="5"/>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grpSp>
        <p:nvGrpSpPr>
          <p:cNvPr name="Group 6" id="6"/>
          <p:cNvGrpSpPr/>
          <p:nvPr/>
        </p:nvGrpSpPr>
        <p:grpSpPr>
          <a:xfrm rot="0">
            <a:off x="1028700" y="2720235"/>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8" id="8"/>
          <p:cNvSpPr txBox="true"/>
          <p:nvPr/>
        </p:nvSpPr>
        <p:spPr>
          <a:xfrm rot="0">
            <a:off x="1142094" y="2709804"/>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1</a:t>
            </a:r>
          </a:p>
        </p:txBody>
      </p:sp>
      <p:grpSp>
        <p:nvGrpSpPr>
          <p:cNvPr name="Group 9" id="9"/>
          <p:cNvGrpSpPr/>
          <p:nvPr/>
        </p:nvGrpSpPr>
        <p:grpSpPr>
          <a:xfrm rot="0">
            <a:off x="1028700" y="5731510"/>
            <a:ext cx="771999" cy="771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11" id="11"/>
          <p:cNvSpPr txBox="true"/>
          <p:nvPr/>
        </p:nvSpPr>
        <p:spPr>
          <a:xfrm rot="0">
            <a:off x="1142094" y="5721079"/>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2</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sp>
        <p:nvSpPr>
          <p:cNvPr name="TextBox 2" id="2"/>
          <p:cNvSpPr txBox="true"/>
          <p:nvPr/>
        </p:nvSpPr>
        <p:spPr>
          <a:xfrm rot="0">
            <a:off x="2181527" y="7145748"/>
            <a:ext cx="15262158" cy="2040890"/>
          </a:xfrm>
          <a:prstGeom prst="rect">
            <a:avLst/>
          </a:prstGeom>
        </p:spPr>
        <p:txBody>
          <a:bodyPr anchor="t" rtlCol="false" tIns="0" lIns="0" bIns="0" rIns="0">
            <a:spAutoFit/>
          </a:bodyPr>
          <a:lstStyle/>
          <a:p>
            <a:pPr algn="just">
              <a:lnSpc>
                <a:spcPts val="4060"/>
              </a:lnSpc>
              <a:spcBef>
                <a:spcPct val="0"/>
              </a:spcBef>
            </a:pPr>
            <a:r>
              <a:rPr lang="en-US" sz="2900">
                <a:solidFill>
                  <a:srgbClr val="000000"/>
                </a:solidFill>
                <a:latin typeface="Canva Sans"/>
              </a:rPr>
              <a:t>La digitalización de procesos y la monitorización continua de parámetros </a:t>
            </a:r>
            <a:r>
              <a:rPr lang="en-US" sz="2900">
                <a:solidFill>
                  <a:srgbClr val="000000"/>
                </a:solidFill>
                <a:latin typeface="Canva Sans"/>
              </a:rPr>
              <a:t>operativos son cruciales en la Industria 4.0. La implementación de gemelos digitales permite un control cercano e inmediato, adaptándose a los cambios dinámicos de los procesos industriales, especialmente en la industria térmica.</a:t>
            </a:r>
          </a:p>
        </p:txBody>
      </p:sp>
      <p:grpSp>
        <p:nvGrpSpPr>
          <p:cNvPr name="Group 3" id="3"/>
          <p:cNvGrpSpPr/>
          <p:nvPr/>
        </p:nvGrpSpPr>
        <p:grpSpPr>
          <a:xfrm rot="0">
            <a:off x="0" y="-33972"/>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grpSp>
        <p:nvGrpSpPr>
          <p:cNvPr name="Group 5" id="5"/>
          <p:cNvGrpSpPr/>
          <p:nvPr/>
        </p:nvGrpSpPr>
        <p:grpSpPr>
          <a:xfrm rot="0">
            <a:off x="1028700" y="2428333"/>
            <a:ext cx="771999" cy="771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7" id="7"/>
          <p:cNvSpPr txBox="true"/>
          <p:nvPr/>
        </p:nvSpPr>
        <p:spPr>
          <a:xfrm rot="0">
            <a:off x="1142094" y="2417902"/>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3</a:t>
            </a:r>
          </a:p>
        </p:txBody>
      </p:sp>
      <p:grpSp>
        <p:nvGrpSpPr>
          <p:cNvPr name="Group 8" id="8"/>
          <p:cNvGrpSpPr/>
          <p:nvPr/>
        </p:nvGrpSpPr>
        <p:grpSpPr>
          <a:xfrm rot="0">
            <a:off x="1028700" y="7202898"/>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10" id="10"/>
          <p:cNvSpPr txBox="true"/>
          <p:nvPr/>
        </p:nvSpPr>
        <p:spPr>
          <a:xfrm rot="0">
            <a:off x="1142094" y="7192467"/>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4</a:t>
            </a:r>
          </a:p>
        </p:txBody>
      </p:sp>
      <p:sp>
        <p:nvSpPr>
          <p:cNvPr name="TextBox 11" id="11"/>
          <p:cNvSpPr txBox="true"/>
          <p:nvPr/>
        </p:nvSpPr>
        <p:spPr>
          <a:xfrm rot="0">
            <a:off x="2181527" y="2371183"/>
            <a:ext cx="15077773" cy="4612641"/>
          </a:xfrm>
          <a:prstGeom prst="rect">
            <a:avLst/>
          </a:prstGeom>
        </p:spPr>
        <p:txBody>
          <a:bodyPr anchor="t" rtlCol="false" tIns="0" lIns="0" bIns="0" rIns="0">
            <a:spAutoFit/>
          </a:bodyPr>
          <a:lstStyle/>
          <a:p>
            <a:pPr algn="just">
              <a:lnSpc>
                <a:spcPts val="4059"/>
              </a:lnSpc>
              <a:spcBef>
                <a:spcPct val="0"/>
              </a:spcBef>
            </a:pPr>
            <a:r>
              <a:rPr lang="en-US" sz="2899">
                <a:solidFill>
                  <a:srgbClr val="000000"/>
                </a:solidFill>
                <a:latin typeface="Canva Sans"/>
              </a:rPr>
              <a:t>La falta de datos históricos en un dispositivo puede mermar la eficacia del gemelo </a:t>
            </a:r>
            <a:r>
              <a:rPr lang="en-US" sz="2899">
                <a:solidFill>
                  <a:srgbClr val="000000"/>
                </a:solidFill>
                <a:latin typeface="Canva Sans"/>
              </a:rPr>
              <a:t>digital, al no poder estimar con exactitud la evolución en el tiempo que este tendrá. Se evidenció como se complica un poco más la estimación de parámetros y su evolución temporal, en este caso en particular, los parámetros más propensos a verse modificados y que influyen en gran medida en el funcionamiento del intercambiador son los factores de ensuciamiento, que si bien, existen valores referenciales para estos, no existen métodos precisos para estimar su comportamiento, debido a las condiciones particulares en las que trabaja cada intercambiador.</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33972"/>
            <a:ext cx="18288000" cy="1951223"/>
            <a:chOff x="0" y="0"/>
            <a:chExt cx="6186311" cy="660043"/>
          </a:xfrm>
        </p:grpSpPr>
        <p:sp>
          <p:nvSpPr>
            <p:cNvPr name="Freeform 3" id="3"/>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grpSp>
        <p:nvGrpSpPr>
          <p:cNvPr name="Group 4" id="4"/>
          <p:cNvGrpSpPr/>
          <p:nvPr/>
        </p:nvGrpSpPr>
        <p:grpSpPr>
          <a:xfrm rot="0">
            <a:off x="1028700" y="2428333"/>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6" id="6"/>
          <p:cNvSpPr txBox="true"/>
          <p:nvPr/>
        </p:nvSpPr>
        <p:spPr>
          <a:xfrm rot="0">
            <a:off x="1142094" y="2417902"/>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5</a:t>
            </a:r>
          </a:p>
        </p:txBody>
      </p:sp>
      <p:sp>
        <p:nvSpPr>
          <p:cNvPr name="TextBox 7" id="7"/>
          <p:cNvSpPr txBox="true"/>
          <p:nvPr/>
        </p:nvSpPr>
        <p:spPr>
          <a:xfrm rot="0">
            <a:off x="2181527" y="2371183"/>
            <a:ext cx="15077773" cy="4098291"/>
          </a:xfrm>
          <a:prstGeom prst="rect">
            <a:avLst/>
          </a:prstGeom>
        </p:spPr>
        <p:txBody>
          <a:bodyPr anchor="t" rtlCol="false" tIns="0" lIns="0" bIns="0" rIns="0">
            <a:spAutoFit/>
          </a:bodyPr>
          <a:lstStyle/>
          <a:p>
            <a:pPr algn="just">
              <a:lnSpc>
                <a:spcPts val="4059"/>
              </a:lnSpc>
              <a:spcBef>
                <a:spcPct val="0"/>
              </a:spcBef>
            </a:pPr>
            <a:r>
              <a:rPr lang="en-US" sz="2899">
                <a:solidFill>
                  <a:srgbClr val="000000"/>
                </a:solidFill>
                <a:latin typeface="Canva Sans"/>
              </a:rPr>
              <a:t>Es importante considerar la necesidad de un monitoreo continuo y detallado del </a:t>
            </a:r>
            <a:r>
              <a:rPr lang="en-US" sz="2899">
                <a:solidFill>
                  <a:srgbClr val="000000"/>
                </a:solidFill>
                <a:latin typeface="Canva Sans"/>
              </a:rPr>
              <a:t>rendimiento del gemelo digital implementado. Dado que la efectividad del mantenimiento preventivo depende en gran medida de la precisión y la calidad de los datos recopilados, se recomienda establecer un sistema de retroalimentación que permita ajustar y optimizar el modelo en tiempo real. Esto no solo mejorará la precisión de las predicciones, sino que también facilitará la identificación temprana de posibles fallos, asegurando así una mayor eficiencia y prolongación de la vida útil del intercambiador de calor.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63464"/>
            <a:chOff x="0" y="0"/>
            <a:chExt cx="6186311" cy="528875"/>
          </a:xfrm>
        </p:grpSpPr>
        <p:sp>
          <p:nvSpPr>
            <p:cNvPr name="Freeform 3" id="3"/>
            <p:cNvSpPr/>
            <p:nvPr/>
          </p:nvSpPr>
          <p:spPr>
            <a:xfrm flipH="false" flipV="false" rot="0">
              <a:off x="0" y="0"/>
              <a:ext cx="6186311" cy="528875"/>
            </a:xfrm>
            <a:custGeom>
              <a:avLst/>
              <a:gdLst/>
              <a:ahLst/>
              <a:cxnLst/>
              <a:rect r="r" b="b" t="t" l="l"/>
              <a:pathLst>
                <a:path h="528875" w="6186311">
                  <a:moveTo>
                    <a:pt x="0" y="0"/>
                  </a:moveTo>
                  <a:lnTo>
                    <a:pt x="6186311" y="0"/>
                  </a:lnTo>
                  <a:lnTo>
                    <a:pt x="6186311" y="528875"/>
                  </a:lnTo>
                  <a:lnTo>
                    <a:pt x="0" y="528875"/>
                  </a:lnTo>
                  <a:close/>
                </a:path>
              </a:pathLst>
            </a:custGeom>
            <a:solidFill>
              <a:srgbClr val="FFC700"/>
            </a:solidFill>
          </p:spPr>
        </p:sp>
      </p:grpSp>
      <p:sp>
        <p:nvSpPr>
          <p:cNvPr name="Freeform 4" id="4"/>
          <p:cNvSpPr/>
          <p:nvPr/>
        </p:nvSpPr>
        <p:spPr>
          <a:xfrm flipH="false" flipV="false" rot="0">
            <a:off x="4762" y="1563464"/>
            <a:ext cx="8063714" cy="8714055"/>
          </a:xfrm>
          <a:custGeom>
            <a:avLst/>
            <a:gdLst/>
            <a:ahLst/>
            <a:cxnLst/>
            <a:rect r="r" b="b" t="t" l="l"/>
            <a:pathLst>
              <a:path h="8714055" w="8063714">
                <a:moveTo>
                  <a:pt x="0" y="0"/>
                </a:moveTo>
                <a:lnTo>
                  <a:pt x="8063714" y="0"/>
                </a:lnTo>
                <a:lnTo>
                  <a:pt x="8063714" y="8714055"/>
                </a:lnTo>
                <a:lnTo>
                  <a:pt x="0" y="8714055"/>
                </a:lnTo>
                <a:lnTo>
                  <a:pt x="0" y="0"/>
                </a:lnTo>
                <a:close/>
              </a:path>
            </a:pathLst>
          </a:custGeom>
          <a:blipFill>
            <a:blip r:embed="rId2"/>
            <a:stretch>
              <a:fillRect l="-67889" t="0" r="-4032" b="0"/>
            </a:stretch>
          </a:blipFill>
        </p:spPr>
      </p:sp>
      <p:grpSp>
        <p:nvGrpSpPr>
          <p:cNvPr name="Group 5" id="5"/>
          <p:cNvGrpSpPr/>
          <p:nvPr/>
        </p:nvGrpSpPr>
        <p:grpSpPr>
          <a:xfrm rot="0">
            <a:off x="10603535" y="3417685"/>
            <a:ext cx="5532090" cy="2265541"/>
            <a:chOff x="0" y="0"/>
            <a:chExt cx="7376120" cy="3020721"/>
          </a:xfrm>
        </p:grpSpPr>
        <p:sp>
          <p:nvSpPr>
            <p:cNvPr name="TextBox 6" id="6"/>
            <p:cNvSpPr txBox="true"/>
            <p:nvPr/>
          </p:nvSpPr>
          <p:spPr>
            <a:xfrm rot="0">
              <a:off x="0" y="2397998"/>
              <a:ext cx="7376120" cy="622723"/>
            </a:xfrm>
            <a:prstGeom prst="rect">
              <a:avLst/>
            </a:prstGeom>
          </p:spPr>
          <p:txBody>
            <a:bodyPr anchor="t" rtlCol="false" tIns="0" lIns="0" bIns="0" rIns="0">
              <a:spAutoFit/>
            </a:bodyPr>
            <a:lstStyle/>
            <a:p>
              <a:pPr algn="l" marL="0" indent="0" lvl="0">
                <a:lnSpc>
                  <a:spcPts val="3919"/>
                </a:lnSpc>
                <a:spcBef>
                  <a:spcPct val="0"/>
                </a:spcBef>
              </a:pPr>
            </a:p>
          </p:txBody>
        </p:sp>
        <p:sp>
          <p:nvSpPr>
            <p:cNvPr name="TextBox 7" id="7"/>
            <p:cNvSpPr txBox="true"/>
            <p:nvPr/>
          </p:nvSpPr>
          <p:spPr>
            <a:xfrm rot="0">
              <a:off x="0" y="161925"/>
              <a:ext cx="7376120" cy="1268933"/>
            </a:xfrm>
            <a:prstGeom prst="rect">
              <a:avLst/>
            </a:prstGeom>
          </p:spPr>
          <p:txBody>
            <a:bodyPr anchor="t" rtlCol="false" tIns="0" lIns="0" bIns="0" rIns="0">
              <a:spAutoFit/>
            </a:bodyPr>
            <a:lstStyle/>
            <a:p>
              <a:pPr algn="l" marL="0" indent="0" lvl="0">
                <a:lnSpc>
                  <a:spcPts val="6853"/>
                </a:lnSpc>
                <a:spcBef>
                  <a:spcPct val="0"/>
                </a:spcBef>
              </a:pPr>
              <a:r>
                <a:rPr lang="en-US" sz="7065" u="none">
                  <a:solidFill>
                    <a:srgbClr val="000000"/>
                  </a:solidFill>
                  <a:latin typeface="Inter Bold"/>
                </a:rPr>
                <a:t>Metodologia</a:t>
              </a:r>
            </a:p>
          </p:txBody>
        </p:sp>
      </p:grpSp>
      <p:sp>
        <p:nvSpPr>
          <p:cNvPr name="TextBox 8" id="8"/>
          <p:cNvSpPr txBox="true"/>
          <p:nvPr/>
        </p:nvSpPr>
        <p:spPr>
          <a:xfrm rot="0">
            <a:off x="10334101" y="5076825"/>
            <a:ext cx="6070958" cy="2380616"/>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Realizar un mantenimiento preventivo aprovechando las capacidades de los gemelos digitales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1088" cy="10287000"/>
            <a:chOff x="0" y="0"/>
            <a:chExt cx="1981276" cy="3752725"/>
          </a:xfrm>
        </p:grpSpPr>
        <p:sp>
          <p:nvSpPr>
            <p:cNvPr name="Freeform 3" id="3"/>
            <p:cNvSpPr/>
            <p:nvPr/>
          </p:nvSpPr>
          <p:spPr>
            <a:xfrm flipH="false" flipV="false" rot="0">
              <a:off x="0" y="0"/>
              <a:ext cx="1981276" cy="3752726"/>
            </a:xfrm>
            <a:custGeom>
              <a:avLst/>
              <a:gdLst/>
              <a:ahLst/>
              <a:cxnLst/>
              <a:rect r="r" b="b" t="t" l="l"/>
              <a:pathLst>
                <a:path h="3752726" w="1981276">
                  <a:moveTo>
                    <a:pt x="0" y="0"/>
                  </a:moveTo>
                  <a:lnTo>
                    <a:pt x="1981276" y="0"/>
                  </a:lnTo>
                  <a:lnTo>
                    <a:pt x="1981276" y="3752726"/>
                  </a:lnTo>
                  <a:lnTo>
                    <a:pt x="0" y="3752726"/>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948235" y="4583430"/>
            <a:ext cx="10001849" cy="1291590"/>
          </a:xfrm>
          <a:prstGeom prst="rect">
            <a:avLst/>
          </a:prstGeom>
        </p:spPr>
        <p:txBody>
          <a:bodyPr anchor="t" rtlCol="false" tIns="0" lIns="0" bIns="0" rIns="0">
            <a:spAutoFit/>
          </a:bodyPr>
          <a:lstStyle/>
          <a:p>
            <a:pPr algn="l">
              <a:lnSpc>
                <a:spcPts val="9600"/>
              </a:lnSpc>
            </a:pPr>
            <a:r>
              <a:rPr lang="en-US" sz="9600">
                <a:solidFill>
                  <a:srgbClr val="14130D"/>
                </a:solidFill>
                <a:latin typeface="Oswald Bold"/>
              </a:rPr>
              <a:t>RECOMENDACIONES</a:t>
            </a:r>
          </a:p>
        </p:txBody>
      </p:sp>
      <p:grpSp>
        <p:nvGrpSpPr>
          <p:cNvPr name="Group 6" id="6"/>
          <p:cNvGrpSpPr/>
          <p:nvPr/>
        </p:nvGrpSpPr>
        <p:grpSpPr>
          <a:xfrm rot="0">
            <a:off x="1028700" y="2185552"/>
            <a:ext cx="6519589" cy="5915896"/>
            <a:chOff x="0" y="0"/>
            <a:chExt cx="8692785" cy="7887861"/>
          </a:xfrm>
        </p:grpSpPr>
        <p:pic>
          <p:nvPicPr>
            <p:cNvPr name="Picture 7" id="7"/>
            <p:cNvPicPr>
              <a:picLocks noChangeAspect="true"/>
            </p:cNvPicPr>
            <p:nvPr/>
          </p:nvPicPr>
          <p:blipFill>
            <a:blip r:embed="rId4"/>
            <a:srcRect l="13253" t="0" r="13253" b="0"/>
            <a:stretch>
              <a:fillRect/>
            </a:stretch>
          </p:blipFill>
          <p:spPr>
            <a:xfrm flipH="false" flipV="false">
              <a:off x="0" y="0"/>
              <a:ext cx="8692785" cy="7887861"/>
            </a:xfrm>
            <a:prstGeom prst="rect">
              <a:avLst/>
            </a:prstGeom>
          </p:spPr>
        </p:pic>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1930251"/>
            <a:ext cx="18288000" cy="10739258"/>
          </a:xfrm>
          <a:custGeom>
            <a:avLst/>
            <a:gdLst/>
            <a:ahLst/>
            <a:cxnLst/>
            <a:rect r="r" b="b" t="t" l="l"/>
            <a:pathLst>
              <a:path h="10739258" w="18288000">
                <a:moveTo>
                  <a:pt x="0" y="0"/>
                </a:moveTo>
                <a:lnTo>
                  <a:pt x="18288000" y="0"/>
                </a:lnTo>
                <a:lnTo>
                  <a:pt x="18288000" y="10739258"/>
                </a:lnTo>
                <a:lnTo>
                  <a:pt x="0" y="10739258"/>
                </a:lnTo>
                <a:lnTo>
                  <a:pt x="0" y="0"/>
                </a:lnTo>
                <a:close/>
              </a:path>
            </a:pathLst>
          </a:custGeom>
          <a:blipFill>
            <a:blip r:embed="rId2"/>
            <a:stretch>
              <a:fillRect l="0" t="0" r="0" b="0"/>
            </a:stretch>
          </a:blipFill>
        </p:spPr>
      </p:sp>
      <p:grpSp>
        <p:nvGrpSpPr>
          <p:cNvPr name="Group 3" id="3"/>
          <p:cNvGrpSpPr/>
          <p:nvPr/>
        </p:nvGrpSpPr>
        <p:grpSpPr>
          <a:xfrm rot="0">
            <a:off x="0" y="-33972"/>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761985" y="387125"/>
            <a:ext cx="1672981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FALTA DE DATA</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313435" cy="10287000"/>
          </a:xfrm>
          <a:custGeom>
            <a:avLst/>
            <a:gdLst/>
            <a:ahLst/>
            <a:cxnLst/>
            <a:rect r="r" b="b" t="t" l="l"/>
            <a:pathLst>
              <a:path h="10287000" w="18313435">
                <a:moveTo>
                  <a:pt x="0" y="0"/>
                </a:moveTo>
                <a:lnTo>
                  <a:pt x="18313435" y="0"/>
                </a:lnTo>
                <a:lnTo>
                  <a:pt x="18313435"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33972"/>
            <a:ext cx="18288000" cy="1951223"/>
            <a:chOff x="0" y="0"/>
            <a:chExt cx="6186311" cy="660043"/>
          </a:xfrm>
        </p:grpSpPr>
        <p:sp>
          <p:nvSpPr>
            <p:cNvPr name="Freeform 4" id="4"/>
            <p:cNvSpPr/>
            <p:nvPr/>
          </p:nvSpPr>
          <p:spPr>
            <a:xfrm flipH="false" flipV="false" rot="0">
              <a:off x="0" y="0"/>
              <a:ext cx="6186311" cy="660043"/>
            </a:xfrm>
            <a:custGeom>
              <a:avLst/>
              <a:gdLst/>
              <a:ahLst/>
              <a:cxnLst/>
              <a:rect r="r" b="b" t="t" l="l"/>
              <a:pathLst>
                <a:path h="660043" w="6186311">
                  <a:moveTo>
                    <a:pt x="0" y="0"/>
                  </a:moveTo>
                  <a:lnTo>
                    <a:pt x="6186311" y="0"/>
                  </a:lnTo>
                  <a:lnTo>
                    <a:pt x="6186311" y="660043"/>
                  </a:lnTo>
                  <a:lnTo>
                    <a:pt x="0" y="660043"/>
                  </a:lnTo>
                  <a:close/>
                </a:path>
              </a:pathLst>
            </a:custGeom>
            <a:solidFill>
              <a:srgbClr val="FFC700"/>
            </a:solidFill>
          </p:spPr>
        </p:sp>
      </p:grpSp>
      <p:sp>
        <p:nvSpPr>
          <p:cNvPr name="TextBox 5" id="5"/>
          <p:cNvSpPr txBox="true"/>
          <p:nvPr/>
        </p:nvSpPr>
        <p:spPr>
          <a:xfrm rot="0">
            <a:off x="761985" y="387125"/>
            <a:ext cx="16729814" cy="1042353"/>
          </a:xfrm>
          <a:prstGeom prst="rect">
            <a:avLst/>
          </a:prstGeom>
        </p:spPr>
        <p:txBody>
          <a:bodyPr anchor="t" rtlCol="false" tIns="0" lIns="0" bIns="0" rIns="0">
            <a:spAutoFit/>
          </a:bodyPr>
          <a:lstStyle/>
          <a:p>
            <a:pPr algn="ctr" marL="0" indent="0" lvl="0">
              <a:lnSpc>
                <a:spcPts val="8352"/>
              </a:lnSpc>
            </a:pPr>
            <a:r>
              <a:rPr lang="en-US" sz="6424">
                <a:solidFill>
                  <a:srgbClr val="14130D"/>
                </a:solidFill>
                <a:latin typeface="Oswald Bold"/>
              </a:rPr>
              <a:t>REPRESENTACIÓN EN ANSYS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EEFF8"/>
        </a:solidFill>
      </p:bgPr>
    </p:bg>
    <p:spTree>
      <p:nvGrpSpPr>
        <p:cNvPr id="1" name=""/>
        <p:cNvGrpSpPr/>
        <p:nvPr/>
      </p:nvGrpSpPr>
      <p:grpSpPr>
        <a:xfrm>
          <a:off x="0" y="0"/>
          <a:ext cx="0" cy="0"/>
          <a:chOff x="0" y="0"/>
          <a:chExt cx="0" cy="0"/>
        </a:xfrm>
      </p:grpSpPr>
      <p:grpSp>
        <p:nvGrpSpPr>
          <p:cNvPr name="Group 2" id="2"/>
          <p:cNvGrpSpPr/>
          <p:nvPr/>
        </p:nvGrpSpPr>
        <p:grpSpPr>
          <a:xfrm rot="0">
            <a:off x="18143527" y="8339714"/>
            <a:ext cx="144473" cy="918586"/>
            <a:chOff x="0" y="0"/>
            <a:chExt cx="38051" cy="241932"/>
          </a:xfrm>
        </p:grpSpPr>
        <p:sp>
          <p:nvSpPr>
            <p:cNvPr name="Freeform 3" id="3"/>
            <p:cNvSpPr/>
            <p:nvPr/>
          </p:nvSpPr>
          <p:spPr>
            <a:xfrm flipH="false" flipV="false" rot="0">
              <a:off x="0" y="0"/>
              <a:ext cx="38051" cy="241932"/>
            </a:xfrm>
            <a:custGeom>
              <a:avLst/>
              <a:gdLst/>
              <a:ahLst/>
              <a:cxnLst/>
              <a:rect r="r" b="b" t="t" l="l"/>
              <a:pathLst>
                <a:path h="241932" w="38051">
                  <a:moveTo>
                    <a:pt x="0" y="0"/>
                  </a:moveTo>
                  <a:lnTo>
                    <a:pt x="38051" y="0"/>
                  </a:lnTo>
                  <a:lnTo>
                    <a:pt x="38051" y="241932"/>
                  </a:lnTo>
                  <a:lnTo>
                    <a:pt x="0" y="241932"/>
                  </a:lnTo>
                  <a:close/>
                </a:path>
              </a:pathLst>
            </a:custGeom>
            <a:solidFill>
              <a:srgbClr val="FFB000"/>
            </a:solidFill>
          </p:spPr>
        </p:sp>
        <p:sp>
          <p:nvSpPr>
            <p:cNvPr name="TextBox 4" id="4"/>
            <p:cNvSpPr txBox="true"/>
            <p:nvPr/>
          </p:nvSpPr>
          <p:spPr>
            <a:xfrm>
              <a:off x="0" y="-38100"/>
              <a:ext cx="38051" cy="28003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39108" y="757151"/>
            <a:ext cx="16220192" cy="8229600"/>
            <a:chOff x="0" y="0"/>
            <a:chExt cx="21626923" cy="10972800"/>
          </a:xfrm>
        </p:grpSpPr>
        <p:pic>
          <p:nvPicPr>
            <p:cNvPr name="Picture 6" id="6"/>
            <p:cNvPicPr>
              <a:picLocks noChangeAspect="true"/>
            </p:cNvPicPr>
            <p:nvPr/>
          </p:nvPicPr>
          <p:blipFill>
            <a:blip r:embed="rId2"/>
            <a:srcRect l="0" t="14857" r="0" b="14857"/>
            <a:stretch>
              <a:fillRect/>
            </a:stretch>
          </p:blipFill>
          <p:spPr>
            <a:xfrm flipH="false" flipV="false">
              <a:off x="0" y="0"/>
              <a:ext cx="21626923" cy="10972800"/>
            </a:xfrm>
            <a:prstGeom prst="rect">
              <a:avLst/>
            </a:prstGeom>
          </p:spPr>
        </p:pic>
      </p:grpSp>
      <p:grpSp>
        <p:nvGrpSpPr>
          <p:cNvPr name="Group 7" id="7"/>
          <p:cNvGrpSpPr/>
          <p:nvPr/>
        </p:nvGrpSpPr>
        <p:grpSpPr>
          <a:xfrm rot="0">
            <a:off x="3833866" y="6499519"/>
            <a:ext cx="10620269" cy="3787481"/>
            <a:chOff x="0" y="0"/>
            <a:chExt cx="2097831" cy="748144"/>
          </a:xfrm>
        </p:grpSpPr>
        <p:sp>
          <p:nvSpPr>
            <p:cNvPr name="Freeform 8" id="8"/>
            <p:cNvSpPr/>
            <p:nvPr/>
          </p:nvSpPr>
          <p:spPr>
            <a:xfrm flipH="false" flipV="false" rot="0">
              <a:off x="0" y="0"/>
              <a:ext cx="2097831" cy="748144"/>
            </a:xfrm>
            <a:custGeom>
              <a:avLst/>
              <a:gdLst/>
              <a:ahLst/>
              <a:cxnLst/>
              <a:rect r="r" b="b" t="t" l="l"/>
              <a:pathLst>
                <a:path h="748144" w="2097831">
                  <a:moveTo>
                    <a:pt x="0" y="0"/>
                  </a:moveTo>
                  <a:lnTo>
                    <a:pt x="2097831" y="0"/>
                  </a:lnTo>
                  <a:lnTo>
                    <a:pt x="2097831" y="748144"/>
                  </a:lnTo>
                  <a:lnTo>
                    <a:pt x="0" y="748144"/>
                  </a:lnTo>
                  <a:close/>
                </a:path>
              </a:pathLst>
            </a:custGeom>
            <a:solidFill>
              <a:srgbClr val="FFC700"/>
            </a:solidFill>
          </p:spPr>
        </p:sp>
        <p:sp>
          <p:nvSpPr>
            <p:cNvPr name="TextBox 9" id="9"/>
            <p:cNvSpPr txBox="true"/>
            <p:nvPr/>
          </p:nvSpPr>
          <p:spPr>
            <a:xfrm>
              <a:off x="0" y="-38100"/>
              <a:ext cx="2097831" cy="78624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770900" y="6724274"/>
            <a:ext cx="10683234" cy="3135630"/>
          </a:xfrm>
          <a:prstGeom prst="rect">
            <a:avLst/>
          </a:prstGeom>
        </p:spPr>
        <p:txBody>
          <a:bodyPr anchor="t" rtlCol="false" tIns="0" lIns="0" bIns="0" rIns="0">
            <a:spAutoFit/>
          </a:bodyPr>
          <a:lstStyle/>
          <a:p>
            <a:pPr algn="ctr">
              <a:lnSpc>
                <a:spcPts val="12480"/>
              </a:lnSpc>
            </a:pPr>
            <a:r>
              <a:rPr lang="en-US" sz="9600">
                <a:solidFill>
                  <a:srgbClr val="14130D"/>
                </a:solidFill>
                <a:latin typeface="Oswald Bold"/>
              </a:rPr>
              <a:t>MUCHAS</a:t>
            </a:r>
          </a:p>
          <a:p>
            <a:pPr algn="ctr" marL="0" indent="0" lvl="0">
              <a:lnSpc>
                <a:spcPts val="12480"/>
              </a:lnSpc>
            </a:pPr>
            <a:r>
              <a:rPr lang="en-US" sz="9600">
                <a:solidFill>
                  <a:srgbClr val="14130D"/>
                </a:solidFill>
                <a:latin typeface="Oswald Bold"/>
              </a:rPr>
              <a:t>GRACIAS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5431088" cy="10287000"/>
            <a:chOff x="0" y="0"/>
            <a:chExt cx="1981276" cy="3752725"/>
          </a:xfrm>
        </p:grpSpPr>
        <p:sp>
          <p:nvSpPr>
            <p:cNvPr name="Freeform 3" id="3"/>
            <p:cNvSpPr/>
            <p:nvPr/>
          </p:nvSpPr>
          <p:spPr>
            <a:xfrm flipH="false" flipV="false" rot="0">
              <a:off x="0" y="0"/>
              <a:ext cx="1981276" cy="3752726"/>
            </a:xfrm>
            <a:custGeom>
              <a:avLst/>
              <a:gdLst/>
              <a:ahLst/>
              <a:cxnLst/>
              <a:rect r="r" b="b" t="t" l="l"/>
              <a:pathLst>
                <a:path h="3752726" w="1981276">
                  <a:moveTo>
                    <a:pt x="0" y="0"/>
                  </a:moveTo>
                  <a:lnTo>
                    <a:pt x="1981276" y="0"/>
                  </a:lnTo>
                  <a:lnTo>
                    <a:pt x="1981276" y="3752726"/>
                  </a:lnTo>
                  <a:lnTo>
                    <a:pt x="0" y="3752726"/>
                  </a:lnTo>
                  <a:close/>
                </a:path>
              </a:pathLst>
            </a:custGeom>
            <a:solidFill>
              <a:srgbClr val="FFC700"/>
            </a:solidFill>
          </p:spPr>
        </p:sp>
      </p:grpSp>
      <p:sp>
        <p:nvSpPr>
          <p:cNvPr name="Freeform 4" id="4" descr="Five Dots Icon"/>
          <p:cNvSpPr/>
          <p:nvPr/>
        </p:nvSpPr>
        <p:spPr>
          <a:xfrm flipH="false" flipV="false" rot="0">
            <a:off x="15811764" y="837552"/>
            <a:ext cx="1282089" cy="191148"/>
          </a:xfrm>
          <a:custGeom>
            <a:avLst/>
            <a:gdLst/>
            <a:ahLst/>
            <a:cxnLst/>
            <a:rect r="r" b="b" t="t" l="l"/>
            <a:pathLst>
              <a:path h="191148" w="1282089">
                <a:moveTo>
                  <a:pt x="0" y="0"/>
                </a:moveTo>
                <a:lnTo>
                  <a:pt x="1282089" y="0"/>
                </a:lnTo>
                <a:lnTo>
                  <a:pt x="1282089" y="191148"/>
                </a:lnTo>
                <a:lnTo>
                  <a:pt x="0" y="191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028700"/>
            <a:ext cx="6457032" cy="8229600"/>
          </a:xfrm>
          <a:custGeom>
            <a:avLst/>
            <a:gdLst/>
            <a:ahLst/>
            <a:cxnLst/>
            <a:rect r="r" b="b" t="t" l="l"/>
            <a:pathLst>
              <a:path h="8229600" w="6457032">
                <a:moveTo>
                  <a:pt x="0" y="0"/>
                </a:moveTo>
                <a:lnTo>
                  <a:pt x="6457032" y="0"/>
                </a:lnTo>
                <a:lnTo>
                  <a:pt x="6457032" y="8229600"/>
                </a:lnTo>
                <a:lnTo>
                  <a:pt x="0" y="8229600"/>
                </a:lnTo>
                <a:lnTo>
                  <a:pt x="0" y="0"/>
                </a:lnTo>
                <a:close/>
              </a:path>
            </a:pathLst>
          </a:custGeom>
          <a:blipFill>
            <a:blip r:embed="rId4"/>
            <a:stretch>
              <a:fillRect l="-9103" t="0" r="-27451" b="0"/>
            </a:stretch>
          </a:blipFill>
        </p:spPr>
      </p:sp>
      <p:sp>
        <p:nvSpPr>
          <p:cNvPr name="TextBox 6" id="6"/>
          <p:cNvSpPr txBox="true"/>
          <p:nvPr/>
        </p:nvSpPr>
        <p:spPr>
          <a:xfrm rot="0">
            <a:off x="9329095" y="3528060"/>
            <a:ext cx="6814721" cy="3135630"/>
          </a:xfrm>
          <a:prstGeom prst="rect">
            <a:avLst/>
          </a:prstGeom>
        </p:spPr>
        <p:txBody>
          <a:bodyPr anchor="t" rtlCol="false" tIns="0" lIns="0" bIns="0" rIns="0">
            <a:spAutoFit/>
          </a:bodyPr>
          <a:lstStyle/>
          <a:p>
            <a:pPr algn="l" marL="0" indent="0" lvl="0">
              <a:lnSpc>
                <a:spcPts val="12480"/>
              </a:lnSpc>
              <a:spcBef>
                <a:spcPct val="0"/>
              </a:spcBef>
            </a:pPr>
            <a:r>
              <a:rPr lang="en-US" sz="9600" u="none">
                <a:solidFill>
                  <a:srgbClr val="14130D"/>
                </a:solidFill>
                <a:latin typeface="Oswald Bold"/>
              </a:rPr>
              <a:t>PROPUESTA DE SOLUCIÓN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563464"/>
            <a:chOff x="0" y="0"/>
            <a:chExt cx="6186311" cy="528875"/>
          </a:xfrm>
        </p:grpSpPr>
        <p:sp>
          <p:nvSpPr>
            <p:cNvPr name="Freeform 3" id="3"/>
            <p:cNvSpPr/>
            <p:nvPr/>
          </p:nvSpPr>
          <p:spPr>
            <a:xfrm flipH="false" flipV="false" rot="0">
              <a:off x="0" y="0"/>
              <a:ext cx="6186311" cy="528875"/>
            </a:xfrm>
            <a:custGeom>
              <a:avLst/>
              <a:gdLst/>
              <a:ahLst/>
              <a:cxnLst/>
              <a:rect r="r" b="b" t="t" l="l"/>
              <a:pathLst>
                <a:path h="528875" w="6186311">
                  <a:moveTo>
                    <a:pt x="0" y="0"/>
                  </a:moveTo>
                  <a:lnTo>
                    <a:pt x="6186311" y="0"/>
                  </a:lnTo>
                  <a:lnTo>
                    <a:pt x="6186311" y="528875"/>
                  </a:lnTo>
                  <a:lnTo>
                    <a:pt x="0" y="528875"/>
                  </a:lnTo>
                  <a:close/>
                </a:path>
              </a:pathLst>
            </a:custGeom>
            <a:solidFill>
              <a:srgbClr val="FFC700"/>
            </a:solidFill>
          </p:spPr>
        </p:sp>
      </p:grpSp>
      <p:sp>
        <p:nvSpPr>
          <p:cNvPr name="TextBox 4" id="4"/>
          <p:cNvSpPr txBox="true"/>
          <p:nvPr/>
        </p:nvSpPr>
        <p:spPr>
          <a:xfrm rot="0">
            <a:off x="9204270" y="1961383"/>
            <a:ext cx="7322748" cy="963930"/>
          </a:xfrm>
          <a:prstGeom prst="rect">
            <a:avLst/>
          </a:prstGeom>
        </p:spPr>
        <p:txBody>
          <a:bodyPr anchor="t" rtlCol="false" tIns="0" lIns="0" bIns="0" rIns="0">
            <a:spAutoFit/>
          </a:bodyPr>
          <a:lstStyle/>
          <a:p>
            <a:pPr algn="l">
              <a:lnSpc>
                <a:spcPts val="8400"/>
              </a:lnSpc>
            </a:pPr>
            <a:r>
              <a:rPr lang="en-US" sz="4200">
                <a:solidFill>
                  <a:srgbClr val="000000"/>
                </a:solidFill>
                <a:latin typeface="Open Sans 1"/>
              </a:rPr>
              <a:t>Estudio del arte</a:t>
            </a:r>
          </a:p>
        </p:txBody>
      </p:sp>
      <p:grpSp>
        <p:nvGrpSpPr>
          <p:cNvPr name="Group 5" id="5"/>
          <p:cNvGrpSpPr/>
          <p:nvPr/>
        </p:nvGrpSpPr>
        <p:grpSpPr>
          <a:xfrm rot="0">
            <a:off x="7788453" y="2191841"/>
            <a:ext cx="771999" cy="771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7" id="7"/>
          <p:cNvSpPr txBox="true"/>
          <p:nvPr/>
        </p:nvSpPr>
        <p:spPr>
          <a:xfrm rot="0">
            <a:off x="7901847" y="2181410"/>
            <a:ext cx="545211" cy="669036"/>
          </a:xfrm>
          <a:prstGeom prst="rect">
            <a:avLst/>
          </a:prstGeom>
        </p:spPr>
        <p:txBody>
          <a:bodyPr anchor="t" rtlCol="false" tIns="0" lIns="0" bIns="0" rIns="0">
            <a:spAutoFit/>
          </a:bodyPr>
          <a:lstStyle/>
          <a:p>
            <a:pPr algn="ctr">
              <a:lnSpc>
                <a:spcPts val="5652"/>
              </a:lnSpc>
            </a:pPr>
            <a:r>
              <a:rPr lang="en-US" sz="3600">
                <a:solidFill>
                  <a:srgbClr val="000000"/>
                </a:solidFill>
                <a:latin typeface="Open Sans 1 Bold"/>
              </a:rPr>
              <a:t>1</a:t>
            </a:r>
          </a:p>
        </p:txBody>
      </p:sp>
      <p:sp>
        <p:nvSpPr>
          <p:cNvPr name="TextBox 8" id="8"/>
          <p:cNvSpPr txBox="true"/>
          <p:nvPr/>
        </p:nvSpPr>
        <p:spPr>
          <a:xfrm rot="0">
            <a:off x="9204270" y="3491101"/>
            <a:ext cx="7322748" cy="1455420"/>
          </a:xfrm>
          <a:prstGeom prst="rect">
            <a:avLst/>
          </a:prstGeom>
        </p:spPr>
        <p:txBody>
          <a:bodyPr anchor="t" rtlCol="false" tIns="0" lIns="0" bIns="0" rIns="0">
            <a:spAutoFit/>
          </a:bodyPr>
          <a:lstStyle/>
          <a:p>
            <a:pPr algn="l" marL="0" indent="0" lvl="1">
              <a:lnSpc>
                <a:spcPts val="5880"/>
              </a:lnSpc>
            </a:pPr>
            <a:r>
              <a:rPr lang="en-US" sz="4200">
                <a:solidFill>
                  <a:srgbClr val="000000"/>
                </a:solidFill>
                <a:latin typeface="Open Sans 1"/>
              </a:rPr>
              <a:t>Diseño del modelo matemático en Matlab</a:t>
            </a:r>
          </a:p>
        </p:txBody>
      </p:sp>
      <p:grpSp>
        <p:nvGrpSpPr>
          <p:cNvPr name="Group 9" id="9"/>
          <p:cNvGrpSpPr/>
          <p:nvPr/>
        </p:nvGrpSpPr>
        <p:grpSpPr>
          <a:xfrm rot="0">
            <a:off x="7788453" y="3870911"/>
            <a:ext cx="771999" cy="771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11" id="11"/>
          <p:cNvSpPr txBox="true"/>
          <p:nvPr/>
        </p:nvSpPr>
        <p:spPr>
          <a:xfrm rot="0">
            <a:off x="7901847" y="3860480"/>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1 Bold"/>
              </a:rPr>
              <a:t>2</a:t>
            </a:r>
          </a:p>
        </p:txBody>
      </p:sp>
      <p:sp>
        <p:nvSpPr>
          <p:cNvPr name="TextBox 12" id="12"/>
          <p:cNvSpPr txBox="true"/>
          <p:nvPr/>
        </p:nvSpPr>
        <p:spPr>
          <a:xfrm rot="0">
            <a:off x="9144000" y="7152095"/>
            <a:ext cx="7322748" cy="963930"/>
          </a:xfrm>
          <a:prstGeom prst="rect">
            <a:avLst/>
          </a:prstGeom>
        </p:spPr>
        <p:txBody>
          <a:bodyPr anchor="t" rtlCol="false" tIns="0" lIns="0" bIns="0" rIns="0">
            <a:spAutoFit/>
          </a:bodyPr>
          <a:lstStyle/>
          <a:p>
            <a:pPr algn="l" marL="0" indent="0" lvl="1">
              <a:lnSpc>
                <a:spcPts val="8400"/>
              </a:lnSpc>
              <a:spcBef>
                <a:spcPct val="0"/>
              </a:spcBef>
            </a:pPr>
            <a:r>
              <a:rPr lang="en-US" sz="4200">
                <a:solidFill>
                  <a:srgbClr val="000000"/>
                </a:solidFill>
                <a:latin typeface="Open Sans 1"/>
              </a:rPr>
              <a:t>Corroboración de resultados</a:t>
            </a:r>
          </a:p>
        </p:txBody>
      </p:sp>
      <p:grpSp>
        <p:nvGrpSpPr>
          <p:cNvPr name="Group 13" id="13"/>
          <p:cNvGrpSpPr/>
          <p:nvPr/>
        </p:nvGrpSpPr>
        <p:grpSpPr>
          <a:xfrm rot="0">
            <a:off x="7728183" y="7375870"/>
            <a:ext cx="771999" cy="77199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15" id="15"/>
          <p:cNvSpPr txBox="true"/>
          <p:nvPr/>
        </p:nvSpPr>
        <p:spPr>
          <a:xfrm rot="0">
            <a:off x="7841577" y="7365439"/>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1 Bold"/>
              </a:rPr>
              <a:t>4</a:t>
            </a:r>
          </a:p>
        </p:txBody>
      </p:sp>
      <p:sp>
        <p:nvSpPr>
          <p:cNvPr name="TextBox 16" id="16"/>
          <p:cNvSpPr txBox="true"/>
          <p:nvPr/>
        </p:nvSpPr>
        <p:spPr>
          <a:xfrm rot="0">
            <a:off x="9144000" y="5396575"/>
            <a:ext cx="7322748" cy="1455420"/>
          </a:xfrm>
          <a:prstGeom prst="rect">
            <a:avLst/>
          </a:prstGeom>
        </p:spPr>
        <p:txBody>
          <a:bodyPr anchor="t" rtlCol="false" tIns="0" lIns="0" bIns="0" rIns="0">
            <a:spAutoFit/>
          </a:bodyPr>
          <a:lstStyle/>
          <a:p>
            <a:pPr algn="l" marL="0" indent="0" lvl="1">
              <a:lnSpc>
                <a:spcPts val="5880"/>
              </a:lnSpc>
            </a:pPr>
            <a:r>
              <a:rPr lang="en-US" sz="4200">
                <a:solidFill>
                  <a:srgbClr val="000000"/>
                </a:solidFill>
                <a:latin typeface="Open Sans 1"/>
              </a:rPr>
              <a:t>Diseño del modelo en SolidWorks</a:t>
            </a:r>
          </a:p>
        </p:txBody>
      </p:sp>
      <p:grpSp>
        <p:nvGrpSpPr>
          <p:cNvPr name="Group 17" id="17"/>
          <p:cNvGrpSpPr/>
          <p:nvPr/>
        </p:nvGrpSpPr>
        <p:grpSpPr>
          <a:xfrm rot="0">
            <a:off x="7788453" y="5776385"/>
            <a:ext cx="771999" cy="771999"/>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700"/>
            </a:solidFill>
          </p:spPr>
        </p:sp>
      </p:grpSp>
      <p:sp>
        <p:nvSpPr>
          <p:cNvPr name="TextBox 19" id="19"/>
          <p:cNvSpPr txBox="true"/>
          <p:nvPr/>
        </p:nvSpPr>
        <p:spPr>
          <a:xfrm rot="0">
            <a:off x="7901847" y="5765954"/>
            <a:ext cx="545211" cy="66903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000000"/>
                </a:solidFill>
                <a:latin typeface="Open Sans 1 Bold"/>
              </a:rPr>
              <a:t>3</a:t>
            </a:r>
          </a:p>
        </p:txBody>
      </p:sp>
      <p:sp>
        <p:nvSpPr>
          <p:cNvPr name="TextBox 20" id="20"/>
          <p:cNvSpPr txBox="true"/>
          <p:nvPr/>
        </p:nvSpPr>
        <p:spPr>
          <a:xfrm rot="0">
            <a:off x="1647565" y="4863175"/>
            <a:ext cx="4257587"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000000"/>
                </a:solidFill>
                <a:latin typeface="Open Sans 1 Bold"/>
              </a:rPr>
              <a:t>Agenda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6499179" cy="10287000"/>
          </a:xfrm>
          <a:custGeom>
            <a:avLst/>
            <a:gdLst/>
            <a:ahLst/>
            <a:cxnLst/>
            <a:rect r="r" b="b" t="t" l="l"/>
            <a:pathLst>
              <a:path h="10287000" w="16499179">
                <a:moveTo>
                  <a:pt x="0" y="0"/>
                </a:moveTo>
                <a:lnTo>
                  <a:pt x="16499179" y="0"/>
                </a:lnTo>
                <a:lnTo>
                  <a:pt x="16499179"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343547" y="0"/>
            <a:ext cx="1944453" cy="10287000"/>
            <a:chOff x="0" y="0"/>
            <a:chExt cx="657753" cy="3479800"/>
          </a:xfrm>
        </p:grpSpPr>
        <p:sp>
          <p:nvSpPr>
            <p:cNvPr name="Freeform 4" id="4"/>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9DADC"/>
        </a:solidFill>
      </p:bgPr>
    </p:bg>
    <p:spTree>
      <p:nvGrpSpPr>
        <p:cNvPr id="1" name=""/>
        <p:cNvGrpSpPr/>
        <p:nvPr/>
      </p:nvGrpSpPr>
      <p:grpSpPr>
        <a:xfrm>
          <a:off x="0" y="0"/>
          <a:ext cx="0" cy="0"/>
          <a:chOff x="0" y="0"/>
          <a:chExt cx="0" cy="0"/>
        </a:xfrm>
      </p:grpSpPr>
      <p:grpSp>
        <p:nvGrpSpPr>
          <p:cNvPr name="Group 2" id="2"/>
          <p:cNvGrpSpPr/>
          <p:nvPr/>
        </p:nvGrpSpPr>
        <p:grpSpPr>
          <a:xfrm rot="0">
            <a:off x="16343547" y="0"/>
            <a:ext cx="1944453" cy="10287000"/>
            <a:chOff x="0" y="0"/>
            <a:chExt cx="657753" cy="3479800"/>
          </a:xfrm>
        </p:grpSpPr>
        <p:sp>
          <p:nvSpPr>
            <p:cNvPr name="Freeform 3" id="3"/>
            <p:cNvSpPr/>
            <p:nvPr/>
          </p:nvSpPr>
          <p:spPr>
            <a:xfrm flipH="false" flipV="false" rot="0">
              <a:off x="0" y="0"/>
              <a:ext cx="657753" cy="3479800"/>
            </a:xfrm>
            <a:custGeom>
              <a:avLst/>
              <a:gdLst/>
              <a:ahLst/>
              <a:cxnLst/>
              <a:rect r="r" b="b" t="t" l="l"/>
              <a:pathLst>
                <a:path h="3479800" w="657753">
                  <a:moveTo>
                    <a:pt x="0" y="0"/>
                  </a:moveTo>
                  <a:lnTo>
                    <a:pt x="657753" y="0"/>
                  </a:lnTo>
                  <a:lnTo>
                    <a:pt x="657753" y="3479800"/>
                  </a:lnTo>
                  <a:lnTo>
                    <a:pt x="0" y="3479800"/>
                  </a:lnTo>
                  <a:close/>
                </a:path>
              </a:pathLst>
            </a:custGeom>
            <a:solidFill>
              <a:srgbClr val="FFC700"/>
            </a:solidFill>
          </p:spPr>
        </p:sp>
      </p:grpSp>
      <p:sp>
        <p:nvSpPr>
          <p:cNvPr name="Freeform 4" id="4"/>
          <p:cNvSpPr/>
          <p:nvPr/>
        </p:nvSpPr>
        <p:spPr>
          <a:xfrm flipH="false" flipV="false" rot="0">
            <a:off x="0" y="0"/>
            <a:ext cx="16343547" cy="10273961"/>
          </a:xfrm>
          <a:custGeom>
            <a:avLst/>
            <a:gdLst/>
            <a:ahLst/>
            <a:cxnLst/>
            <a:rect r="r" b="b" t="t" l="l"/>
            <a:pathLst>
              <a:path h="10273961" w="16343547">
                <a:moveTo>
                  <a:pt x="0" y="0"/>
                </a:moveTo>
                <a:lnTo>
                  <a:pt x="16343547" y="0"/>
                </a:lnTo>
                <a:lnTo>
                  <a:pt x="16343547" y="10273961"/>
                </a:lnTo>
                <a:lnTo>
                  <a:pt x="0" y="1027396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DAGI_26Bhuk</dc:identifier>
  <dcterms:modified xsi:type="dcterms:W3CDTF">2011-08-01T06:04:30Z</dcterms:modified>
  <cp:revision>1</cp:revision>
  <dc:title>Orange White Modern Construction Presentation</dc:title>
</cp:coreProperties>
</file>